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13" r:id="rId4"/>
  </p:sldMasterIdLst>
  <p:notesMasterIdLst>
    <p:notesMasterId r:id="rId18"/>
  </p:notesMasterIdLst>
  <p:handoutMasterIdLst>
    <p:handoutMasterId r:id="rId19"/>
  </p:handoutMasterIdLst>
  <p:sldIdLst>
    <p:sldId id="256" r:id="rId5"/>
    <p:sldId id="266" r:id="rId6"/>
    <p:sldId id="267" r:id="rId7"/>
    <p:sldId id="278" r:id="rId8"/>
    <p:sldId id="268" r:id="rId9"/>
    <p:sldId id="262" r:id="rId10"/>
    <p:sldId id="270" r:id="rId11"/>
    <p:sldId id="271" r:id="rId12"/>
    <p:sldId id="273" r:id="rId13"/>
    <p:sldId id="274" r:id="rId14"/>
    <p:sldId id="279" r:id="rId15"/>
    <p:sldId id="280" r:id="rId16"/>
    <p:sldId id="282" r:id="rId17"/>
  </p:sldIdLst>
  <p:sldSz cx="9144000" cy="6858000" type="screen4x3"/>
  <p:notesSz cx="6669088" cy="9872663"/>
  <p:defaultTextStyle>
    <a:defPPr>
      <a:defRPr lang="nl-NL"/>
    </a:defPPr>
    <a:lvl1pPr algn="l" defTabSz="457200" rtl="0" fontAlgn="base">
      <a:spcBef>
        <a:spcPct val="0"/>
      </a:spcBef>
      <a:spcAft>
        <a:spcPct val="0"/>
      </a:spcAft>
      <a:defRPr kern="1200">
        <a:solidFill>
          <a:schemeClr val="tx1"/>
        </a:solidFill>
        <a:latin typeface="Arial" charset="0"/>
        <a:ea typeface="ＭＳ Ｐゴシック" pitchFamily="27"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27"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27"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27"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27" charset="-128"/>
        <a:cs typeface="+mn-cs"/>
      </a:defRPr>
    </a:lvl5pPr>
    <a:lvl6pPr marL="2286000" algn="l" defTabSz="914400" rtl="0" eaLnBrk="1" latinLnBrk="0" hangingPunct="1">
      <a:defRPr kern="1200">
        <a:solidFill>
          <a:schemeClr val="tx1"/>
        </a:solidFill>
        <a:latin typeface="Arial" charset="0"/>
        <a:ea typeface="ＭＳ Ｐゴシック" pitchFamily="27" charset="-128"/>
        <a:cs typeface="+mn-cs"/>
      </a:defRPr>
    </a:lvl6pPr>
    <a:lvl7pPr marL="2743200" algn="l" defTabSz="914400" rtl="0" eaLnBrk="1" latinLnBrk="0" hangingPunct="1">
      <a:defRPr kern="1200">
        <a:solidFill>
          <a:schemeClr val="tx1"/>
        </a:solidFill>
        <a:latin typeface="Arial" charset="0"/>
        <a:ea typeface="ＭＳ Ｐゴシック" pitchFamily="27" charset="-128"/>
        <a:cs typeface="+mn-cs"/>
      </a:defRPr>
    </a:lvl7pPr>
    <a:lvl8pPr marL="3200400" algn="l" defTabSz="914400" rtl="0" eaLnBrk="1" latinLnBrk="0" hangingPunct="1">
      <a:defRPr kern="1200">
        <a:solidFill>
          <a:schemeClr val="tx1"/>
        </a:solidFill>
        <a:latin typeface="Arial" charset="0"/>
        <a:ea typeface="ＭＳ Ｐゴシック" pitchFamily="27" charset="-128"/>
        <a:cs typeface="+mn-cs"/>
      </a:defRPr>
    </a:lvl8pPr>
    <a:lvl9pPr marL="3657600" algn="l" defTabSz="914400" rtl="0" eaLnBrk="1" latinLnBrk="0" hangingPunct="1">
      <a:defRPr kern="1200">
        <a:solidFill>
          <a:schemeClr val="tx1"/>
        </a:solidFill>
        <a:latin typeface="Arial" charset="0"/>
        <a:ea typeface="ＭＳ Ｐゴシック" pitchFamily="27"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et, Griet" initials="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6423"/>
    <a:srgbClr val="EA7123"/>
    <a:srgbClr val="F6BF9F"/>
    <a:srgbClr val="691E57"/>
    <a:srgbClr val="7391B9"/>
    <a:srgbClr val="005A8C"/>
    <a:srgbClr val="002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70791" autoAdjust="0"/>
  </p:normalViewPr>
  <p:slideViewPr>
    <p:cSldViewPr snapToObjects="1">
      <p:cViewPr>
        <p:scale>
          <a:sx n="81" d="100"/>
          <a:sy n="81" d="100"/>
        </p:scale>
        <p:origin x="-582" y="-54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Objects="1">
      <p:cViewPr varScale="1">
        <p:scale>
          <a:sx n="86" d="100"/>
          <a:sy n="86" d="100"/>
        </p:scale>
        <p:origin x="-3846" y="-84"/>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938" cy="493633"/>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27" charset="0"/>
              </a:defRPr>
            </a:lvl1pPr>
          </a:lstStyle>
          <a:p>
            <a:endParaRPr lang="nl-BE"/>
          </a:p>
        </p:txBody>
      </p:sp>
      <p:sp>
        <p:nvSpPr>
          <p:cNvPr id="3" name="Tijdelijke aanduiding voor datum 2"/>
          <p:cNvSpPr>
            <a:spLocks noGrp="1"/>
          </p:cNvSpPr>
          <p:nvPr>
            <p:ph type="dt" sz="quarter" idx="1"/>
          </p:nvPr>
        </p:nvSpPr>
        <p:spPr>
          <a:xfrm>
            <a:off x="3777607" y="1"/>
            <a:ext cx="2889938" cy="493633"/>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27" charset="0"/>
              </a:defRPr>
            </a:lvl1pPr>
          </a:lstStyle>
          <a:p>
            <a:fld id="{D18D2D1F-4E54-4699-BA0A-8BEC7F0F489B}" type="datetime1">
              <a:rPr lang="nl-NL"/>
              <a:pPr/>
              <a:t>21-3-2016</a:t>
            </a:fld>
            <a:endParaRPr lang="nl-NL"/>
          </a:p>
        </p:txBody>
      </p:sp>
      <p:sp>
        <p:nvSpPr>
          <p:cNvPr id="4" name="Tijdelijke aanduiding voor voettekst 3"/>
          <p:cNvSpPr>
            <a:spLocks noGrp="1"/>
          </p:cNvSpPr>
          <p:nvPr>
            <p:ph type="ftr" sz="quarter" idx="2"/>
          </p:nvPr>
        </p:nvSpPr>
        <p:spPr>
          <a:xfrm>
            <a:off x="0" y="9377318"/>
            <a:ext cx="2889938" cy="493633"/>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27" charset="0"/>
              </a:defRPr>
            </a:lvl1pPr>
          </a:lstStyle>
          <a:p>
            <a:endParaRPr lang="nl-BE"/>
          </a:p>
        </p:txBody>
      </p:sp>
      <p:sp>
        <p:nvSpPr>
          <p:cNvPr id="5" name="Tijdelijke aanduiding voor dianummer 4"/>
          <p:cNvSpPr>
            <a:spLocks noGrp="1"/>
          </p:cNvSpPr>
          <p:nvPr>
            <p:ph type="sldNum" sz="quarter" idx="3"/>
          </p:nvPr>
        </p:nvSpPr>
        <p:spPr>
          <a:xfrm>
            <a:off x="3777607" y="9377318"/>
            <a:ext cx="2889938" cy="493633"/>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27" charset="0"/>
              </a:defRPr>
            </a:lvl1pPr>
          </a:lstStyle>
          <a:p>
            <a:fld id="{853E0C4E-003D-4C81-BB1A-708D8B2B1435}" type="slidenum">
              <a:rPr lang="nl-NL"/>
              <a:pPr/>
              <a:t>‹nr.›</a:t>
            </a:fld>
            <a:endParaRPr lang="nl-NL"/>
          </a:p>
        </p:txBody>
      </p:sp>
    </p:spTree>
    <p:extLst>
      <p:ext uri="{BB962C8B-B14F-4D97-AF65-F5344CB8AC3E}">
        <p14:creationId xmlns:p14="http://schemas.microsoft.com/office/powerpoint/2010/main" val="30476363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938" cy="493633"/>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27" charset="0"/>
              </a:defRPr>
            </a:lvl1pPr>
          </a:lstStyle>
          <a:p>
            <a:endParaRPr lang="nl-BE"/>
          </a:p>
        </p:txBody>
      </p:sp>
      <p:sp>
        <p:nvSpPr>
          <p:cNvPr id="3" name="Tijdelijke aanduiding voor datum 2"/>
          <p:cNvSpPr>
            <a:spLocks noGrp="1"/>
          </p:cNvSpPr>
          <p:nvPr>
            <p:ph type="dt" idx="1"/>
          </p:nvPr>
        </p:nvSpPr>
        <p:spPr>
          <a:xfrm>
            <a:off x="3777607" y="1"/>
            <a:ext cx="2889938" cy="493633"/>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27" charset="0"/>
              </a:defRPr>
            </a:lvl1pPr>
          </a:lstStyle>
          <a:p>
            <a:fld id="{56565E1D-C579-492B-ACAB-1A70D685D090}" type="datetime1">
              <a:rPr lang="nl-NL"/>
              <a:pPr/>
              <a:t>21-3-2016</a:t>
            </a:fld>
            <a:endParaRPr lang="nl-NL"/>
          </a:p>
        </p:txBody>
      </p:sp>
      <p:sp>
        <p:nvSpPr>
          <p:cNvPr id="4" name="Tijdelijke aanduiding voor dia-afbeelding 3"/>
          <p:cNvSpPr>
            <a:spLocks noGrp="1" noRot="1" noChangeAspect="1"/>
          </p:cNvSpPr>
          <p:nvPr>
            <p:ph type="sldImg" idx="2"/>
          </p:nvPr>
        </p:nvSpPr>
        <p:spPr>
          <a:xfrm>
            <a:off x="866775" y="739775"/>
            <a:ext cx="4935538" cy="37020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nl-BE" smtClean="0"/>
          </a:p>
        </p:txBody>
      </p:sp>
      <p:sp>
        <p:nvSpPr>
          <p:cNvPr id="5" name="Tijdelijke aanduiding voor notities 4"/>
          <p:cNvSpPr>
            <a:spLocks noGrp="1"/>
          </p:cNvSpPr>
          <p:nvPr>
            <p:ph type="body" sz="quarter" idx="3"/>
          </p:nvPr>
        </p:nvSpPr>
        <p:spPr>
          <a:xfrm>
            <a:off x="666909" y="4689515"/>
            <a:ext cx="5335270" cy="4442698"/>
          </a:xfrm>
          <a:prstGeom prst="rect">
            <a:avLst/>
          </a:prstGeom>
        </p:spPr>
        <p:txBody>
          <a:bodyPr vert="horz" wrap="square" lIns="93177" tIns="46589" rIns="93177" bIns="46589" numCol="1" anchor="t" anchorCtr="0" compatLnSpc="1">
            <a:prstTxWarp prst="textNoShape">
              <a:avLst/>
            </a:prstTxWarp>
            <a:normAutofit/>
          </a:body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lang="nl-NL" smtClean="0"/>
          </a:p>
        </p:txBody>
      </p:sp>
      <p:sp>
        <p:nvSpPr>
          <p:cNvPr id="6" name="Tijdelijke aanduiding voor voettekst 5"/>
          <p:cNvSpPr>
            <a:spLocks noGrp="1"/>
          </p:cNvSpPr>
          <p:nvPr>
            <p:ph type="ftr" sz="quarter" idx="4"/>
          </p:nvPr>
        </p:nvSpPr>
        <p:spPr>
          <a:xfrm>
            <a:off x="0" y="9377318"/>
            <a:ext cx="2889938" cy="493633"/>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27" charset="0"/>
              </a:defRPr>
            </a:lvl1pPr>
          </a:lstStyle>
          <a:p>
            <a:endParaRPr lang="nl-BE"/>
          </a:p>
        </p:txBody>
      </p:sp>
      <p:sp>
        <p:nvSpPr>
          <p:cNvPr id="7" name="Tijdelijke aanduiding voor dianummer 6"/>
          <p:cNvSpPr>
            <a:spLocks noGrp="1"/>
          </p:cNvSpPr>
          <p:nvPr>
            <p:ph type="sldNum" sz="quarter" idx="5"/>
          </p:nvPr>
        </p:nvSpPr>
        <p:spPr>
          <a:xfrm>
            <a:off x="3777607" y="9377318"/>
            <a:ext cx="2889938" cy="493633"/>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27" charset="0"/>
              </a:defRPr>
            </a:lvl1pPr>
          </a:lstStyle>
          <a:p>
            <a:fld id="{5D4C7BCB-4545-4338-A8A7-C2DF767536A6}" type="slidenum">
              <a:rPr lang="nl-NL"/>
              <a:pPr/>
              <a:t>‹nr.›</a:t>
            </a:fld>
            <a:endParaRPr lang="nl-NL"/>
          </a:p>
        </p:txBody>
      </p:sp>
    </p:spTree>
    <p:extLst>
      <p:ext uri="{BB962C8B-B14F-4D97-AF65-F5344CB8AC3E}">
        <p14:creationId xmlns:p14="http://schemas.microsoft.com/office/powerpoint/2010/main" val="225148423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97" charset="-128"/>
        <a:cs typeface="ＭＳ Ｐゴシック" pitchFamily="-9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9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9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9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9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0</a:t>
            </a:fld>
            <a:endParaRPr lang="nl-NL"/>
          </a:p>
        </p:txBody>
      </p:sp>
    </p:spTree>
    <p:extLst>
      <p:ext uri="{BB962C8B-B14F-4D97-AF65-F5344CB8AC3E}">
        <p14:creationId xmlns:p14="http://schemas.microsoft.com/office/powerpoint/2010/main" val="1544883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20000"/>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9</a:t>
            </a:fld>
            <a:endParaRPr lang="nl-NL"/>
          </a:p>
        </p:txBody>
      </p:sp>
    </p:spTree>
    <p:extLst>
      <p:ext uri="{BB962C8B-B14F-4D97-AF65-F5344CB8AC3E}">
        <p14:creationId xmlns:p14="http://schemas.microsoft.com/office/powerpoint/2010/main" val="1056579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10</a:t>
            </a:fld>
            <a:endParaRPr lang="nl-NL"/>
          </a:p>
        </p:txBody>
      </p:sp>
    </p:spTree>
    <p:extLst>
      <p:ext uri="{BB962C8B-B14F-4D97-AF65-F5344CB8AC3E}">
        <p14:creationId xmlns:p14="http://schemas.microsoft.com/office/powerpoint/2010/main" val="1828811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11</a:t>
            </a:fld>
            <a:endParaRPr lang="nl-NL"/>
          </a:p>
        </p:txBody>
      </p:sp>
    </p:spTree>
    <p:extLst>
      <p:ext uri="{BB962C8B-B14F-4D97-AF65-F5344CB8AC3E}">
        <p14:creationId xmlns:p14="http://schemas.microsoft.com/office/powerpoint/2010/main" val="4057423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sz="1200" b="0" i="0" u="none" strike="noStrike" kern="1200" baseline="0" dirty="0" smtClean="0">
              <a:solidFill>
                <a:schemeClr val="tx1"/>
              </a:solidFill>
              <a:latin typeface="+mn-lt"/>
              <a:ea typeface="ＭＳ Ｐゴシック" pitchFamily="-97" charset="-128"/>
              <a:cs typeface="ＭＳ Ｐゴシック" pitchFamily="-97" charset="-128"/>
            </a:endParaRPr>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12</a:t>
            </a:fld>
            <a:endParaRPr lang="nl-NL"/>
          </a:p>
        </p:txBody>
      </p:sp>
    </p:spTree>
    <p:extLst>
      <p:ext uri="{BB962C8B-B14F-4D97-AF65-F5344CB8AC3E}">
        <p14:creationId xmlns:p14="http://schemas.microsoft.com/office/powerpoint/2010/main" val="418722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1</a:t>
            </a:fld>
            <a:endParaRPr lang="nl-NL"/>
          </a:p>
        </p:txBody>
      </p:sp>
    </p:spTree>
    <p:extLst>
      <p:ext uri="{BB962C8B-B14F-4D97-AF65-F5344CB8AC3E}">
        <p14:creationId xmlns:p14="http://schemas.microsoft.com/office/powerpoint/2010/main" val="408870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2</a:t>
            </a:fld>
            <a:endParaRPr lang="nl-NL"/>
          </a:p>
        </p:txBody>
      </p:sp>
    </p:spTree>
    <p:extLst>
      <p:ext uri="{BB962C8B-B14F-4D97-AF65-F5344CB8AC3E}">
        <p14:creationId xmlns:p14="http://schemas.microsoft.com/office/powerpoint/2010/main" val="400037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3</a:t>
            </a:fld>
            <a:endParaRPr lang="nl-NL"/>
          </a:p>
        </p:txBody>
      </p:sp>
    </p:spTree>
    <p:extLst>
      <p:ext uri="{BB962C8B-B14F-4D97-AF65-F5344CB8AC3E}">
        <p14:creationId xmlns:p14="http://schemas.microsoft.com/office/powerpoint/2010/main" val="1436924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endParaRPr lang="nl-BE" dirty="0" smtClean="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4</a:t>
            </a:fld>
            <a:endParaRPr lang="nl-NL"/>
          </a:p>
        </p:txBody>
      </p:sp>
    </p:spTree>
    <p:extLst>
      <p:ext uri="{BB962C8B-B14F-4D97-AF65-F5344CB8AC3E}">
        <p14:creationId xmlns:p14="http://schemas.microsoft.com/office/powerpoint/2010/main" val="3846424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55000" lnSpcReduction="20000"/>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5</a:t>
            </a:fld>
            <a:endParaRPr lang="nl-NL"/>
          </a:p>
        </p:txBody>
      </p:sp>
    </p:spTree>
    <p:extLst>
      <p:ext uri="{BB962C8B-B14F-4D97-AF65-F5344CB8AC3E}">
        <p14:creationId xmlns:p14="http://schemas.microsoft.com/office/powerpoint/2010/main" val="1694763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6</a:t>
            </a:fld>
            <a:endParaRPr lang="nl-NL"/>
          </a:p>
        </p:txBody>
      </p:sp>
    </p:spTree>
    <p:extLst>
      <p:ext uri="{BB962C8B-B14F-4D97-AF65-F5344CB8AC3E}">
        <p14:creationId xmlns:p14="http://schemas.microsoft.com/office/powerpoint/2010/main" val="3283386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aseline="0" dirty="0" smtClean="0"/>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7</a:t>
            </a:fld>
            <a:endParaRPr lang="nl-NL"/>
          </a:p>
        </p:txBody>
      </p:sp>
    </p:spTree>
    <p:extLst>
      <p:ext uri="{BB962C8B-B14F-4D97-AF65-F5344CB8AC3E}">
        <p14:creationId xmlns:p14="http://schemas.microsoft.com/office/powerpoint/2010/main" val="2102232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55000" lnSpcReduction="20000"/>
          </a:bodyPr>
          <a:lstStyle/>
          <a:p>
            <a:endParaRPr lang="nl-BE" sz="1200" kern="1200" dirty="0" smtClean="0">
              <a:solidFill>
                <a:schemeClr val="tx1"/>
              </a:solidFill>
              <a:effectLst/>
              <a:latin typeface="+mn-lt"/>
              <a:ea typeface="ＭＳ Ｐゴシック" pitchFamily="-97" charset="-128"/>
              <a:cs typeface="ＭＳ Ｐゴシック" pitchFamily="-97" charset="-128"/>
            </a:endParaRPr>
          </a:p>
        </p:txBody>
      </p:sp>
      <p:sp>
        <p:nvSpPr>
          <p:cNvPr id="4" name="Tijdelijke aanduiding voor dianummer 3"/>
          <p:cNvSpPr>
            <a:spLocks noGrp="1"/>
          </p:cNvSpPr>
          <p:nvPr>
            <p:ph type="sldNum" sz="quarter" idx="10"/>
          </p:nvPr>
        </p:nvSpPr>
        <p:spPr/>
        <p:txBody>
          <a:bodyPr/>
          <a:lstStyle/>
          <a:p>
            <a:fld id="{5D4C7BCB-4545-4338-A8A7-C2DF767536A6}" type="slidenum">
              <a:rPr lang="nl-NL" smtClean="0"/>
              <a:pPr/>
              <a:t>8</a:t>
            </a:fld>
            <a:endParaRPr lang="nl-NL"/>
          </a:p>
        </p:txBody>
      </p:sp>
    </p:spTree>
    <p:extLst>
      <p:ext uri="{BB962C8B-B14F-4D97-AF65-F5344CB8AC3E}">
        <p14:creationId xmlns:p14="http://schemas.microsoft.com/office/powerpoint/2010/main" val="877193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755576" y="1484784"/>
            <a:ext cx="8060432" cy="1254001"/>
          </a:xfrm>
        </p:spPr>
        <p:txBody>
          <a:bodyPr/>
          <a:lstStyle>
            <a:lvl1pPr algn="r">
              <a:defRPr sz="4000" cap="all" baseline="0">
                <a:solidFill>
                  <a:schemeClr val="bg1"/>
                </a:solidFill>
              </a:defRPr>
            </a:lvl1pPr>
          </a:lstStyle>
          <a:p>
            <a:r>
              <a:rPr lang="nl-NL" dirty="0" smtClean="0"/>
              <a:t>Titel</a:t>
            </a:r>
            <a:endParaRPr lang="nl-NL" dirty="0"/>
          </a:p>
        </p:txBody>
      </p:sp>
      <p:sp>
        <p:nvSpPr>
          <p:cNvPr id="3" name="Subtitel 2"/>
          <p:cNvSpPr>
            <a:spLocks noGrp="1"/>
          </p:cNvSpPr>
          <p:nvPr>
            <p:ph type="subTitle" idx="1" hasCustomPrompt="1"/>
          </p:nvPr>
        </p:nvSpPr>
        <p:spPr>
          <a:xfrm>
            <a:off x="755576" y="2793032"/>
            <a:ext cx="8060432" cy="1752600"/>
          </a:xfrm>
        </p:spPr>
        <p:txBody>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smtClean="0"/>
              <a:t>Subtitel</a:t>
            </a:r>
            <a:endParaRPr lang="nl-NL" dirty="0"/>
          </a:p>
        </p:txBody>
      </p:sp>
      <p:cxnSp>
        <p:nvCxnSpPr>
          <p:cNvPr id="8" name="Rechte verbindingslijn 7"/>
          <p:cNvCxnSpPr/>
          <p:nvPr userDrawn="1"/>
        </p:nvCxnSpPr>
        <p:spPr>
          <a:xfrm flipH="1" flipV="1">
            <a:off x="5004048" y="0"/>
            <a:ext cx="4139952" cy="1628800"/>
          </a:xfrm>
          <a:prstGeom prst="line">
            <a:avLst/>
          </a:prstGeom>
          <a:ln>
            <a:solidFill>
              <a:schemeClr val="accent5"/>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8827540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1316605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50130450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marL="342900" indent="-342900">
              <a:buClr>
                <a:schemeClr val="accent1"/>
              </a:buClr>
              <a:buFont typeface="Wingdings" panose="05000000000000000000" pitchFamily="2" charset="2"/>
              <a:buChar char="§"/>
              <a:defRPr/>
            </a:lvl1pPr>
            <a:lvl2pPr marL="742950" indent="-285750">
              <a:buClr>
                <a:schemeClr val="accent1"/>
              </a:buClr>
              <a:buFont typeface="Wingdings" panose="05000000000000000000" pitchFamily="2" charset="2"/>
              <a:buChar char="§"/>
              <a:defRPr/>
            </a:lvl2pPr>
            <a:lvl3pPr marL="1143000" indent="-228600">
              <a:buClr>
                <a:schemeClr val="accent1"/>
              </a:buClr>
              <a:buFont typeface="Wingdings" panose="05000000000000000000" pitchFamily="2" charset="2"/>
              <a:buChar char="§"/>
              <a:defRPr/>
            </a:lvl3pPr>
            <a:lvl4pPr marL="1600200" indent="-228600">
              <a:buClr>
                <a:schemeClr val="accent1"/>
              </a:buClr>
              <a:buFont typeface="Wingdings" panose="05000000000000000000" pitchFamily="2" charset="2"/>
              <a:buChar char="§"/>
              <a:defRPr/>
            </a:lvl4pPr>
            <a:lvl5pPr marL="2057400" indent="-228600">
              <a:buClr>
                <a:schemeClr val="accent1"/>
              </a:buClr>
              <a:buFont typeface="Wingdings" panose="05000000000000000000" pitchFamily="2" charset="2"/>
              <a:buChar cha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0266711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Tree>
    <p:extLst>
      <p:ext uri="{BB962C8B-B14F-4D97-AF65-F5344CB8AC3E}">
        <p14:creationId xmlns:p14="http://schemas.microsoft.com/office/powerpoint/2010/main" val="28911975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704949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930054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27331619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9530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5211600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0962591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Tijdelijke aanduiding voor titel 1"/>
          <p:cNvSpPr>
            <a:spLocks noGrp="1"/>
          </p:cNvSpPr>
          <p:nvPr>
            <p:ph type="title"/>
          </p:nvPr>
        </p:nvSpPr>
        <p:spPr bwMode="auto">
          <a:xfrm>
            <a:off x="457200" y="274638"/>
            <a:ext cx="8229600" cy="92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BE" dirty="0" smtClean="0"/>
              <a:t>Titelstijl van model bewerken</a:t>
            </a:r>
            <a:endParaRPr lang="nl-NL" dirty="0" smtClean="0"/>
          </a:p>
        </p:txBody>
      </p:sp>
      <p:sp>
        <p:nvSpPr>
          <p:cNvPr id="14339" name="Tijdelijke aanduiding voor tekst 2"/>
          <p:cNvSpPr>
            <a:spLocks noGrp="1"/>
          </p:cNvSpPr>
          <p:nvPr>
            <p:ph type="body" idx="1"/>
          </p:nvPr>
        </p:nvSpPr>
        <p:spPr bwMode="auto">
          <a:xfrm>
            <a:off x="473825" y="1234159"/>
            <a:ext cx="8229600" cy="48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BE" dirty="0" smtClean="0"/>
              <a:t>Klik om de tekststijl van het model te bewerken</a:t>
            </a:r>
          </a:p>
          <a:p>
            <a:pPr lvl="1"/>
            <a:r>
              <a:rPr lang="nl-BE" dirty="0" smtClean="0"/>
              <a:t>Tweede niveau</a:t>
            </a:r>
          </a:p>
          <a:p>
            <a:pPr lvl="2"/>
            <a:r>
              <a:rPr lang="nl-BE" dirty="0" smtClean="0"/>
              <a:t>Derde niveau</a:t>
            </a:r>
          </a:p>
          <a:p>
            <a:pPr lvl="3"/>
            <a:r>
              <a:rPr lang="nl-BE" dirty="0" smtClean="0"/>
              <a:t>Vierde niveau</a:t>
            </a:r>
          </a:p>
          <a:p>
            <a:pPr lvl="4"/>
            <a:r>
              <a:rPr lang="nl-BE" dirty="0" smtClean="0"/>
              <a:t>Vijfde niveau</a:t>
            </a:r>
            <a:endParaRPr lang="nl-NL" dirty="0" smtClean="0"/>
          </a:p>
        </p:txBody>
      </p:sp>
      <p:sp>
        <p:nvSpPr>
          <p:cNvPr id="7" name="Rectangle 7"/>
          <p:cNvSpPr>
            <a:spLocks noChangeArrowheads="1"/>
          </p:cNvSpPr>
          <p:nvPr/>
        </p:nvSpPr>
        <p:spPr bwMode="auto">
          <a:xfrm>
            <a:off x="0" y="0"/>
            <a:ext cx="251520" cy="6858000"/>
          </a:xfrm>
          <a:prstGeom prst="rect">
            <a:avLst/>
          </a:prstGeom>
          <a:solidFill>
            <a:schemeClr val="accent1"/>
          </a:solidFill>
          <a:ln w="9525">
            <a:solidFill>
              <a:schemeClr val="accent1"/>
            </a:solidFill>
            <a:miter lim="800000"/>
            <a:headEnd/>
            <a:tailEnd/>
          </a:ln>
          <a:effectLst/>
        </p:spPr>
        <p:txBody>
          <a:bodyPr wrap="none" anchor="ctr"/>
          <a:lstStyle/>
          <a:p>
            <a:endParaRPr lang="nl-BE"/>
          </a:p>
        </p:txBody>
      </p:sp>
      <p:pic>
        <p:nvPicPr>
          <p:cNvPr id="3" name="Afbeelding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61131" y="6176625"/>
            <a:ext cx="1294976" cy="597346"/>
          </a:xfrm>
          <a:prstGeom prst="rect">
            <a:avLst/>
          </a:prstGeom>
        </p:spPr>
      </p:pic>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iming>
    <p:tnLst>
      <p:par>
        <p:cTn id="1" dur="indefinite" restart="never" nodeType="tmRoot"/>
      </p:par>
    </p:tnLst>
  </p:timing>
  <p:txStyles>
    <p:titleStyle>
      <a:lvl1pPr algn="l" defTabSz="457200" rtl="0" eaLnBrk="1" fontAlgn="base" hangingPunct="1">
        <a:spcBef>
          <a:spcPct val="0"/>
        </a:spcBef>
        <a:spcAft>
          <a:spcPct val="0"/>
        </a:spcAft>
        <a:defRPr sz="3600" kern="1200" baseline="0">
          <a:solidFill>
            <a:schemeClr val="tx1"/>
          </a:solidFill>
          <a:latin typeface="Calibri" panose="020F0502020204030204" pitchFamily="34" charset="0"/>
          <a:ea typeface="ＭＳ Ｐゴシック" pitchFamily="26" charset="-128"/>
          <a:cs typeface="Times"/>
        </a:defRPr>
      </a:lvl1pPr>
      <a:lvl2pPr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2pPr>
      <a:lvl3pPr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3pPr>
      <a:lvl4pPr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4pPr>
      <a:lvl5pPr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5pPr>
      <a:lvl6pPr marL="457200"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6pPr>
      <a:lvl7pPr marL="914400"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7pPr>
      <a:lvl8pPr marL="1371600"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8pPr>
      <a:lvl9pPr marL="1828800" algn="ctr" defTabSz="457200" rtl="0" eaLnBrk="1" fontAlgn="base" hangingPunct="1">
        <a:spcBef>
          <a:spcPct val="0"/>
        </a:spcBef>
        <a:spcAft>
          <a:spcPct val="0"/>
        </a:spcAft>
        <a:defRPr sz="4400">
          <a:solidFill>
            <a:schemeClr val="tx1"/>
          </a:solidFill>
          <a:latin typeface="Times" pitchFamily="26" charset="0"/>
          <a:ea typeface="ＭＳ Ｐゴシック" pitchFamily="26" charset="-128"/>
        </a:defRPr>
      </a:lvl9pPr>
    </p:titleStyle>
    <p:bodyStyle>
      <a:lvl1pPr marL="342900" indent="-342900" algn="l" defTabSz="457200" rtl="0" eaLnBrk="1" fontAlgn="base" hangingPunct="1">
        <a:spcBef>
          <a:spcPct val="20000"/>
        </a:spcBef>
        <a:spcAft>
          <a:spcPct val="0"/>
        </a:spcAft>
        <a:buFont typeface="Arial" charset="0"/>
        <a:buChar char="•"/>
        <a:defRPr sz="2800" kern="1200" baseline="0">
          <a:solidFill>
            <a:schemeClr val="tx1"/>
          </a:solidFill>
          <a:latin typeface="Calibri" panose="020F0502020204030204" pitchFamily="34" charset="0"/>
          <a:ea typeface="ＭＳ Ｐゴシック" pitchFamily="26" charset="-128"/>
          <a:cs typeface="Times"/>
        </a:defRPr>
      </a:lvl1pPr>
      <a:lvl2pPr marL="742950" indent="-285750" algn="l" defTabSz="457200" rtl="0" eaLnBrk="1" fontAlgn="base" hangingPunct="1">
        <a:spcBef>
          <a:spcPct val="20000"/>
        </a:spcBef>
        <a:spcAft>
          <a:spcPct val="0"/>
        </a:spcAft>
        <a:buFont typeface="Arial" charset="0"/>
        <a:buChar char="–"/>
        <a:defRPr sz="2400" kern="1200" baseline="0">
          <a:solidFill>
            <a:schemeClr val="tx1"/>
          </a:solidFill>
          <a:latin typeface="Calibri" panose="020F0502020204030204" pitchFamily="34" charset="0"/>
          <a:ea typeface="ＭＳ Ｐゴシック" pitchFamily="26" charset="-128"/>
          <a:cs typeface="Times"/>
        </a:defRPr>
      </a:lvl2pPr>
      <a:lvl3pPr marL="1143000" indent="-228600" algn="l" defTabSz="457200" rtl="0" eaLnBrk="1" fontAlgn="base" hangingPunct="1">
        <a:spcBef>
          <a:spcPct val="20000"/>
        </a:spcBef>
        <a:spcAft>
          <a:spcPct val="0"/>
        </a:spcAft>
        <a:buFont typeface="Arial" charset="0"/>
        <a:buChar char="•"/>
        <a:defRPr sz="2000" kern="1200" baseline="0">
          <a:solidFill>
            <a:schemeClr val="tx1"/>
          </a:solidFill>
          <a:latin typeface="Calibri" panose="020F0502020204030204" pitchFamily="34" charset="0"/>
          <a:ea typeface="ＭＳ Ｐゴシック" pitchFamily="26" charset="-128"/>
          <a:cs typeface="Times"/>
        </a:defRPr>
      </a:lvl3pPr>
      <a:lvl4pPr marL="1600200" indent="-228600" algn="l" defTabSz="457200" rtl="0" eaLnBrk="1" fontAlgn="base" hangingPunct="1">
        <a:spcBef>
          <a:spcPct val="20000"/>
        </a:spcBef>
        <a:spcAft>
          <a:spcPct val="0"/>
        </a:spcAft>
        <a:buFont typeface="Arial" charset="0"/>
        <a:buChar char="–"/>
        <a:defRPr sz="1800" kern="1200" baseline="0">
          <a:solidFill>
            <a:schemeClr val="tx1"/>
          </a:solidFill>
          <a:latin typeface="Calibri" panose="020F0502020204030204" pitchFamily="34" charset="0"/>
          <a:ea typeface="ＭＳ Ｐゴシック" pitchFamily="26" charset="-128"/>
          <a:cs typeface="Times"/>
        </a:defRPr>
      </a:lvl4pPr>
      <a:lvl5pPr marL="2057400" indent="-228600" algn="l" defTabSz="457200" rtl="0" eaLnBrk="1" fontAlgn="base" hangingPunct="1">
        <a:spcBef>
          <a:spcPct val="20000"/>
        </a:spcBef>
        <a:spcAft>
          <a:spcPct val="0"/>
        </a:spcAft>
        <a:buFont typeface="Arial" charset="0"/>
        <a:buChar char="»"/>
        <a:defRPr sz="1600" kern="1200" baseline="0">
          <a:solidFill>
            <a:schemeClr val="tx1"/>
          </a:solidFill>
          <a:latin typeface="Calibri" panose="020F0502020204030204" pitchFamily="34" charset="0"/>
          <a:ea typeface="ＭＳ Ｐゴシック" pitchFamily="26" charset="-128"/>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ctrTitle"/>
          </p:nvPr>
        </p:nvSpPr>
        <p:spPr/>
        <p:txBody>
          <a:bodyPr/>
          <a:lstStyle/>
          <a:p>
            <a:pPr eaLnBrk="1" hangingPunct="1"/>
            <a:r>
              <a:rPr lang="nl-NL" dirty="0" smtClean="0">
                <a:ea typeface="ＭＳ Ｐゴシック" pitchFamily="27" charset="-128"/>
              </a:rPr>
              <a:t>Werkbaarheid </a:t>
            </a:r>
            <a:br>
              <a:rPr lang="nl-NL" dirty="0" smtClean="0">
                <a:ea typeface="ＭＳ Ｐゴシック" pitchFamily="27" charset="-128"/>
              </a:rPr>
            </a:br>
            <a:r>
              <a:rPr lang="nl-NL" dirty="0" smtClean="0">
                <a:ea typeface="ＭＳ Ｐゴシック" pitchFamily="27" charset="-128"/>
              </a:rPr>
              <a:t>IN DE </a:t>
            </a:r>
            <a:r>
              <a:rPr lang="nl-NL" dirty="0" err="1" smtClean="0">
                <a:ea typeface="ＭＳ Ｐゴシック" pitchFamily="27" charset="-128"/>
              </a:rPr>
              <a:t>sectorCONVENANTS</a:t>
            </a:r>
            <a:endParaRPr lang="nl-NL" dirty="0" smtClean="0">
              <a:ea typeface="ＭＳ Ｐゴシック" pitchFamily="27" charset="-128"/>
            </a:endParaRPr>
          </a:p>
        </p:txBody>
      </p:sp>
      <p:sp>
        <p:nvSpPr>
          <p:cNvPr id="28675" name="Subtitel 2"/>
          <p:cNvSpPr>
            <a:spLocks noGrp="1"/>
          </p:cNvSpPr>
          <p:nvPr>
            <p:ph type="subTitle" idx="1"/>
          </p:nvPr>
        </p:nvSpPr>
        <p:spPr/>
        <p:txBody>
          <a:bodyPr/>
          <a:lstStyle/>
          <a:p>
            <a:pPr eaLnBrk="1" hangingPunct="1"/>
            <a:r>
              <a:rPr lang="nl-NL" dirty="0" smtClean="0">
                <a:ea typeface="ＭＳ Ｐゴシック" pitchFamily="27" charset="-128"/>
              </a:rPr>
              <a:t>2016 - 2017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51768"/>
            <a:ext cx="8229600" cy="922114"/>
          </a:xfrm>
        </p:spPr>
        <p:txBody>
          <a:bodyPr/>
          <a:lstStyle/>
          <a:p>
            <a:r>
              <a:rPr lang="nl-BE" dirty="0" smtClean="0"/>
              <a:t>Acties rond werkbaarheid in de sectorconvenants (4)</a:t>
            </a:r>
            <a:endParaRPr lang="nl-BE" dirty="0"/>
          </a:p>
        </p:txBody>
      </p:sp>
      <p:sp>
        <p:nvSpPr>
          <p:cNvPr id="3" name="Tijdelijke aanduiding voor inhoud 2"/>
          <p:cNvSpPr>
            <a:spLocks noGrp="1"/>
          </p:cNvSpPr>
          <p:nvPr>
            <p:ph idx="1"/>
          </p:nvPr>
        </p:nvSpPr>
        <p:spPr>
          <a:xfrm>
            <a:off x="402392" y="1412776"/>
            <a:ext cx="8229600" cy="4859137"/>
          </a:xfrm>
        </p:spPr>
        <p:txBody>
          <a:bodyPr/>
          <a:lstStyle/>
          <a:p>
            <a:r>
              <a:rPr lang="nl-BE" b="1" dirty="0" smtClean="0"/>
              <a:t>Begeleiden</a:t>
            </a:r>
            <a:r>
              <a:rPr lang="nl-BE" dirty="0" smtClean="0"/>
              <a:t> in de creatie van een werkbare werkplek:</a:t>
            </a:r>
          </a:p>
          <a:p>
            <a:pPr lvl="1"/>
            <a:r>
              <a:rPr lang="nl-BE" dirty="0"/>
              <a:t>Uitbouw van een structurele dienstverlening rond werkbaarheid of aanspreekpunt “heroriëntering loopbaan bij verminderd werkvermogen </a:t>
            </a:r>
            <a:endParaRPr lang="nl-BE" dirty="0" smtClean="0"/>
          </a:p>
          <a:p>
            <a:pPr lvl="1"/>
            <a:r>
              <a:rPr lang="nl-BE" dirty="0" smtClean="0"/>
              <a:t>HR-Opleidingen voor leidinggevenden</a:t>
            </a:r>
          </a:p>
          <a:p>
            <a:pPr lvl="1"/>
            <a:r>
              <a:rPr lang="nl-BE" dirty="0" smtClean="0"/>
              <a:t>Begeleidingen op grond van opgedane expertise uit </a:t>
            </a:r>
            <a:r>
              <a:rPr lang="nl-BE" dirty="0" err="1" smtClean="0"/>
              <a:t>add</a:t>
            </a:r>
            <a:r>
              <a:rPr lang="nl-BE" dirty="0" smtClean="0"/>
              <a:t> (innovatieve arbeidsorganisatie )/ uitvoeren leeftijdsscan</a:t>
            </a:r>
          </a:p>
          <a:p>
            <a:pPr lvl="1"/>
            <a:r>
              <a:rPr lang="nl-BE" dirty="0" smtClean="0"/>
              <a:t>Begeleiding uitwerken werkgelegenheidsplannen CAO104;</a:t>
            </a:r>
          </a:p>
          <a:p>
            <a:pPr lvl="1"/>
            <a:r>
              <a:rPr lang="nl-BE" dirty="0" smtClean="0"/>
              <a:t>Praktijklabo’s kwaliteit van de arbeid</a:t>
            </a:r>
          </a:p>
          <a:p>
            <a:endParaRPr lang="nl-BE" dirty="0"/>
          </a:p>
        </p:txBody>
      </p:sp>
    </p:spTree>
    <p:extLst>
      <p:ext uri="{BB962C8B-B14F-4D97-AF65-F5344CB8AC3E}">
        <p14:creationId xmlns:p14="http://schemas.microsoft.com/office/powerpoint/2010/main" val="522549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3825" y="49786"/>
            <a:ext cx="8229600" cy="922114"/>
          </a:xfrm>
        </p:spPr>
        <p:txBody>
          <a:bodyPr/>
          <a:lstStyle/>
          <a:p>
            <a:r>
              <a:rPr lang="nl-BE" dirty="0" smtClean="0"/>
              <a:t>Conclusies (1) </a:t>
            </a:r>
            <a:endParaRPr lang="nl-BE" dirty="0"/>
          </a:p>
        </p:txBody>
      </p:sp>
      <p:sp>
        <p:nvSpPr>
          <p:cNvPr id="3" name="Tijdelijke aanduiding voor inhoud 2"/>
          <p:cNvSpPr>
            <a:spLocks noGrp="1"/>
          </p:cNvSpPr>
          <p:nvPr>
            <p:ph idx="1"/>
          </p:nvPr>
        </p:nvSpPr>
        <p:spPr>
          <a:xfrm>
            <a:off x="473825" y="944425"/>
            <a:ext cx="8229600" cy="4859137"/>
          </a:xfrm>
        </p:spPr>
        <p:txBody>
          <a:bodyPr/>
          <a:lstStyle/>
          <a:p>
            <a:r>
              <a:rPr lang="nl-BE" dirty="0" smtClean="0"/>
              <a:t>Werkbaarheid werd, o.a. dankzij de ESF-projectfinanciering, op de sectorale agenda geplaatst en geconsolideerd in de sectorconvenants (niet enkel voor oudere werknemers) </a:t>
            </a:r>
          </a:p>
          <a:p>
            <a:r>
              <a:rPr lang="nl-BE" dirty="0" smtClean="0"/>
              <a:t>Sectorale bereidheid om er (verder) werk van te maken </a:t>
            </a:r>
          </a:p>
          <a:p>
            <a:pPr lvl="1"/>
            <a:r>
              <a:rPr lang="nl-BE" dirty="0" smtClean="0"/>
              <a:t>Vooral nog op niveau van onderzoeken en sensibiliseren</a:t>
            </a:r>
          </a:p>
          <a:p>
            <a:pPr lvl="1"/>
            <a:r>
              <a:rPr lang="nl-BE" dirty="0" smtClean="0"/>
              <a:t>Klassieke werkbaarheidstopics mbt. HR en leermogelijkheden </a:t>
            </a:r>
          </a:p>
          <a:p>
            <a:r>
              <a:rPr lang="nl-BE" dirty="0" smtClean="0"/>
              <a:t>Nog groeipotentieel rond minder evidente werkbaarheidstopics: vb. balans werk-gezin, ergonomie, ploegenarbeid, … </a:t>
            </a:r>
          </a:p>
          <a:p>
            <a:pPr lvl="1"/>
            <a:endParaRPr lang="nl-BE" dirty="0"/>
          </a:p>
        </p:txBody>
      </p:sp>
    </p:spTree>
    <p:extLst>
      <p:ext uri="{BB962C8B-B14F-4D97-AF65-F5344CB8AC3E}">
        <p14:creationId xmlns:p14="http://schemas.microsoft.com/office/powerpoint/2010/main" val="353429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Conclusies (2) </a:t>
            </a:r>
            <a:endParaRPr lang="nl-BE" dirty="0"/>
          </a:p>
        </p:txBody>
      </p:sp>
      <p:sp>
        <p:nvSpPr>
          <p:cNvPr id="3" name="Tijdelijke aanduiding voor inhoud 2"/>
          <p:cNvSpPr>
            <a:spLocks noGrp="1"/>
          </p:cNvSpPr>
          <p:nvPr>
            <p:ph idx="1"/>
          </p:nvPr>
        </p:nvSpPr>
        <p:spPr/>
        <p:txBody>
          <a:bodyPr/>
          <a:lstStyle/>
          <a:p>
            <a:r>
              <a:rPr lang="nl-BE" dirty="0" smtClean="0"/>
              <a:t>Werk van lange adem: </a:t>
            </a:r>
          </a:p>
          <a:p>
            <a:pPr lvl="1"/>
            <a:r>
              <a:rPr lang="nl-BE" dirty="0" smtClean="0"/>
              <a:t>een </a:t>
            </a:r>
            <a:r>
              <a:rPr lang="nl-BE" dirty="0"/>
              <a:t>relatief nieuw beleidsthema ingang doen vinden en tastbare resultaten op de werkvloer afleveren vraagt </a:t>
            </a:r>
            <a:r>
              <a:rPr lang="nl-BE" dirty="0" smtClean="0"/>
              <a:t>tijd:</a:t>
            </a:r>
          </a:p>
          <a:p>
            <a:pPr lvl="2"/>
            <a:r>
              <a:rPr lang="nl-BE" dirty="0" smtClean="0"/>
              <a:t>Creatie </a:t>
            </a:r>
            <a:r>
              <a:rPr lang="nl-BE" dirty="0"/>
              <a:t>en ingang doen vinden van het </a:t>
            </a:r>
            <a:r>
              <a:rPr lang="nl-BE" dirty="0" smtClean="0"/>
              <a:t>begrippenkader;</a:t>
            </a:r>
          </a:p>
          <a:p>
            <a:pPr lvl="2"/>
            <a:r>
              <a:rPr lang="nl-BE" dirty="0" smtClean="0"/>
              <a:t>Omgevingsanalyse </a:t>
            </a:r>
            <a:r>
              <a:rPr lang="nl-BE" dirty="0"/>
              <a:t>-&gt; visievorming -&gt; </a:t>
            </a:r>
            <a:r>
              <a:rPr lang="nl-BE" dirty="0" smtClean="0"/>
              <a:t>strategiebepaling</a:t>
            </a:r>
          </a:p>
          <a:p>
            <a:pPr lvl="2"/>
            <a:r>
              <a:rPr lang="nl-BE" dirty="0" smtClean="0"/>
              <a:t>Beleidsplan </a:t>
            </a:r>
            <a:r>
              <a:rPr lang="nl-BE" dirty="0"/>
              <a:t>- &gt; uitvoering –&gt; (tussentijdse) evaluatie -&gt; </a:t>
            </a:r>
            <a:r>
              <a:rPr lang="nl-BE" dirty="0" smtClean="0"/>
              <a:t>terugkoppeling-</a:t>
            </a:r>
            <a:r>
              <a:rPr lang="nl-BE" dirty="0"/>
              <a:t>&gt; uitvoering (Plan-Do-Check-Act) </a:t>
            </a:r>
            <a:r>
              <a:rPr lang="nl-BE" dirty="0" smtClean="0"/>
              <a:t>-&gt;…</a:t>
            </a:r>
          </a:p>
          <a:p>
            <a:r>
              <a:rPr lang="nl-BE" dirty="0" smtClean="0"/>
              <a:t>Volgende generatie sectorconvenants 2018 – 2019 </a:t>
            </a:r>
          </a:p>
          <a:p>
            <a:pPr lvl="1"/>
            <a:r>
              <a:rPr lang="nl-BE" dirty="0" smtClean="0"/>
              <a:t>Inzetten op verdere deskundigheidsontwikkeling en draagvlak om stap verder te zetten </a:t>
            </a:r>
            <a:endParaRPr lang="nl-BE" dirty="0"/>
          </a:p>
        </p:txBody>
      </p:sp>
    </p:spTree>
    <p:extLst>
      <p:ext uri="{BB962C8B-B14F-4D97-AF65-F5344CB8AC3E}">
        <p14:creationId xmlns:p14="http://schemas.microsoft.com/office/powerpoint/2010/main" val="328019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3075" y="735695"/>
            <a:ext cx="8229600" cy="922114"/>
          </a:xfrm>
        </p:spPr>
        <p:txBody>
          <a:bodyPr/>
          <a:lstStyle/>
          <a:p>
            <a:pPr algn="ctr"/>
            <a:r>
              <a:rPr lang="nl-BE" sz="2800" dirty="0"/>
              <a:t>Hoe </a:t>
            </a:r>
            <a:r>
              <a:rPr lang="nl-BE" sz="2800" dirty="0" smtClean="0"/>
              <a:t>een systematische </a:t>
            </a:r>
            <a:r>
              <a:rPr lang="nl-BE" sz="2800" dirty="0"/>
              <a:t>werkbaarheidsaanpak </a:t>
            </a:r>
            <a:r>
              <a:rPr lang="nl-BE" sz="2800" dirty="0" smtClean="0"/>
              <a:t>formuleren in een sectorconvenant</a:t>
            </a:r>
            <a:r>
              <a:rPr lang="nl-BE" dirty="0" smtClean="0"/>
              <a:t>?</a:t>
            </a:r>
            <a:r>
              <a:rPr lang="nl-BE" dirty="0"/>
              <a:t/>
            </a:r>
            <a:br>
              <a:rPr lang="nl-BE" dirty="0"/>
            </a:br>
            <a:endParaRPr lang="nl-BE" dirty="0"/>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23728" y="2420888"/>
            <a:ext cx="4800600" cy="3352800"/>
          </a:xfrm>
        </p:spPr>
      </p:pic>
    </p:spTree>
    <p:extLst>
      <p:ext uri="{BB962C8B-B14F-4D97-AF65-F5344CB8AC3E}">
        <p14:creationId xmlns:p14="http://schemas.microsoft.com/office/powerpoint/2010/main" val="325224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306"/>
            <a:ext cx="8229600" cy="1143000"/>
          </a:xfrm>
        </p:spPr>
        <p:txBody>
          <a:bodyPr/>
          <a:lstStyle/>
          <a:p>
            <a:r>
              <a:rPr lang="nl-BE" dirty="0" smtClean="0"/>
              <a:t>Sectorconvenants als hefboom</a:t>
            </a:r>
            <a:endParaRPr lang="nl-BE" dirty="0"/>
          </a:p>
        </p:txBody>
      </p:sp>
      <p:sp>
        <p:nvSpPr>
          <p:cNvPr id="3" name="Tijdelijke aanduiding voor inhoud 2"/>
          <p:cNvSpPr>
            <a:spLocks noGrp="1"/>
          </p:cNvSpPr>
          <p:nvPr>
            <p:ph idx="1"/>
          </p:nvPr>
        </p:nvSpPr>
        <p:spPr>
          <a:xfrm>
            <a:off x="467544" y="1196752"/>
            <a:ext cx="8229600" cy="5073427"/>
          </a:xfrm>
        </p:spPr>
        <p:txBody>
          <a:bodyPr>
            <a:normAutofit fontScale="77500" lnSpcReduction="20000"/>
          </a:bodyPr>
          <a:lstStyle/>
          <a:p>
            <a:pPr lvl="1"/>
            <a:r>
              <a:rPr lang="nl-NL" sz="3200" dirty="0" smtClean="0"/>
              <a:t>De sectorconvenants zijn protocols van samenwerking, die momenteel om de 2 jaar worden afgesloten, tussen de sectoren (sectorale sociale partners) en de Vlaamse Regering rond 3 decretaal verankerde thema’s: </a:t>
            </a:r>
          </a:p>
          <a:p>
            <a:pPr lvl="2"/>
            <a:r>
              <a:rPr lang="nl-NL" sz="3200" dirty="0" smtClean="0"/>
              <a:t>Aansluiting onderwijs en arbeidsmarkt</a:t>
            </a:r>
          </a:p>
          <a:p>
            <a:pPr lvl="2"/>
            <a:r>
              <a:rPr lang="nl-NL" sz="3200" dirty="0" smtClean="0"/>
              <a:t>Competentieontwikkeling en –beleid</a:t>
            </a:r>
          </a:p>
          <a:p>
            <a:pPr lvl="2"/>
            <a:r>
              <a:rPr lang="nl-NL" sz="3200" dirty="0" smtClean="0"/>
              <a:t>Diversiteit</a:t>
            </a:r>
          </a:p>
          <a:p>
            <a:pPr lvl="1"/>
            <a:r>
              <a:rPr lang="nl-NL" sz="3200" dirty="0" smtClean="0"/>
              <a:t>Beleidsdoelstellingen realiseren via sectoren als belangrijke partner, de sectorale invalshoek bewaken in onze opdracht van beleidsontwikkeling en de synergie tussen sectorale en beleidsactoren bevorderen</a:t>
            </a:r>
          </a:p>
          <a:p>
            <a:pPr lvl="1"/>
            <a:r>
              <a:rPr lang="nl-NL" sz="3200" dirty="0" smtClean="0"/>
              <a:t>Een middel om de sectorale dynamiek te capteren en bijkomend te ondersteunen en een hefboom om de prioriteiten van het Vlaams werkgelegenheidsbeleid te stroomlijnen en ingang te doen vinden in de sectoren;</a:t>
            </a:r>
            <a:endParaRPr lang="nl-BE" sz="3200" dirty="0" smtClean="0"/>
          </a:p>
          <a:p>
            <a:pPr marL="914400" lvl="2" indent="0">
              <a:buNone/>
            </a:pPr>
            <a:endParaRPr lang="nl-BE" sz="3200" dirty="0" smtClean="0"/>
          </a:p>
          <a:p>
            <a:endParaRPr lang="nl-BE" dirty="0"/>
          </a:p>
        </p:txBody>
      </p:sp>
    </p:spTree>
    <p:extLst>
      <p:ext uri="{BB962C8B-B14F-4D97-AF65-F5344CB8AC3E}">
        <p14:creationId xmlns:p14="http://schemas.microsoft.com/office/powerpoint/2010/main" val="2955344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5711" y="35516"/>
            <a:ext cx="8229600" cy="922114"/>
          </a:xfrm>
        </p:spPr>
        <p:txBody>
          <a:bodyPr>
            <a:normAutofit/>
          </a:bodyPr>
          <a:lstStyle/>
          <a:p>
            <a:r>
              <a:rPr lang="nl-BE" dirty="0" smtClean="0"/>
              <a:t>Sectorconvenants in cijfers en aanpak</a:t>
            </a:r>
            <a:endParaRPr lang="nl-BE" dirty="0"/>
          </a:p>
        </p:txBody>
      </p:sp>
      <p:sp>
        <p:nvSpPr>
          <p:cNvPr id="3" name="Tijdelijke aanduiding voor inhoud 2"/>
          <p:cNvSpPr>
            <a:spLocks noGrp="1"/>
          </p:cNvSpPr>
          <p:nvPr>
            <p:ph idx="1"/>
          </p:nvPr>
        </p:nvSpPr>
        <p:spPr>
          <a:xfrm>
            <a:off x="509202" y="1196752"/>
            <a:ext cx="8229600" cy="4859137"/>
          </a:xfrm>
        </p:spPr>
        <p:txBody>
          <a:bodyPr>
            <a:normAutofit lnSpcReduction="10000"/>
          </a:bodyPr>
          <a:lstStyle/>
          <a:p>
            <a:r>
              <a:rPr lang="nl-BE" sz="2400" dirty="0" smtClean="0"/>
              <a:t>33 sectorconvenants 2016 - 2017 </a:t>
            </a:r>
          </a:p>
          <a:p>
            <a:r>
              <a:rPr lang="nl-BE" sz="2400" dirty="0"/>
              <a:t>D</a:t>
            </a:r>
            <a:r>
              <a:rPr lang="nl-BE" sz="2400" dirty="0" smtClean="0"/>
              <a:t>ekkingsgraad: circa 78% van de Vlaamse loontrekkende werknemers in de privésector</a:t>
            </a:r>
          </a:p>
          <a:p>
            <a:r>
              <a:rPr lang="nl-BE" sz="2400" dirty="0" smtClean="0"/>
              <a:t>Inzet van 120 sectorconsulenten, loonkostfinanciering: 49.000 euro / VTE</a:t>
            </a:r>
          </a:p>
          <a:p>
            <a:r>
              <a:rPr lang="nl-BE" sz="2400" dirty="0" smtClean="0"/>
              <a:t>Aanpak via maatwerk</a:t>
            </a:r>
          </a:p>
          <a:p>
            <a:pPr lvl="1"/>
            <a:r>
              <a:rPr lang="nl-BE" sz="2400" dirty="0"/>
              <a:t>Gebaseerd op een inhoudelijk kader dat zijn grondslag vindt in regeerakkoord, werkgelegenheidsakkoorden en actuele beleidsaccenten </a:t>
            </a:r>
            <a:endParaRPr lang="nl-BE" sz="2400" dirty="0" smtClean="0"/>
          </a:p>
          <a:p>
            <a:pPr lvl="1"/>
            <a:r>
              <a:rPr lang="nl-BE" sz="2400" dirty="0" smtClean="0"/>
              <a:t>Vertrekken van sectorale omgevingsanalyse en uitdagingen</a:t>
            </a:r>
          </a:p>
          <a:p>
            <a:pPr lvl="1"/>
            <a:r>
              <a:rPr lang="nl-BE" sz="2500" dirty="0" smtClean="0"/>
              <a:t>Prioriteiten</a:t>
            </a:r>
            <a:r>
              <a:rPr lang="nl-BE" sz="2400" dirty="0" smtClean="0"/>
              <a:t> bepalen en acties aan koppelen </a:t>
            </a:r>
          </a:p>
          <a:p>
            <a:pPr lvl="1"/>
            <a:r>
              <a:rPr lang="nl-BE" sz="2400" dirty="0" smtClean="0"/>
              <a:t>Nieuw! Resultaatsindicatoren per prioriteit </a:t>
            </a:r>
          </a:p>
          <a:p>
            <a:endParaRPr lang="nl-BE" dirty="0" smtClean="0"/>
          </a:p>
          <a:p>
            <a:pPr marL="914400" lvl="2" indent="0">
              <a:buNone/>
            </a:pPr>
            <a:endParaRPr lang="nl-BE" dirty="0" smtClean="0"/>
          </a:p>
          <a:p>
            <a:pPr lvl="1"/>
            <a:endParaRPr lang="nl-BE" dirty="0" smtClean="0"/>
          </a:p>
          <a:p>
            <a:pPr lvl="1"/>
            <a:endParaRPr lang="nl-BE" dirty="0"/>
          </a:p>
          <a:p>
            <a:endParaRPr lang="nl-BE" dirty="0"/>
          </a:p>
        </p:txBody>
      </p:sp>
    </p:spTree>
    <p:extLst>
      <p:ext uri="{BB962C8B-B14F-4D97-AF65-F5344CB8AC3E}">
        <p14:creationId xmlns:p14="http://schemas.microsoft.com/office/powerpoint/2010/main" val="3720599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Definitie ‘werkbaar werk’</a:t>
            </a:r>
          </a:p>
        </p:txBody>
      </p:sp>
      <p:sp>
        <p:nvSpPr>
          <p:cNvPr id="3" name="Tijdelijke aanduiding voor inhoud 2"/>
          <p:cNvSpPr>
            <a:spLocks noGrp="1"/>
          </p:cNvSpPr>
          <p:nvPr>
            <p:ph idx="1"/>
          </p:nvPr>
        </p:nvSpPr>
        <p:spPr/>
        <p:txBody>
          <a:bodyPr/>
          <a:lstStyle/>
          <a:p>
            <a:r>
              <a:rPr lang="nl-BE" dirty="0"/>
              <a:t>HR professionalisering in functie van competentieversterking</a:t>
            </a:r>
          </a:p>
          <a:p>
            <a:r>
              <a:rPr lang="nl-BE" dirty="0"/>
              <a:t>Fysieke belasting en ergonomie</a:t>
            </a:r>
          </a:p>
          <a:p>
            <a:r>
              <a:rPr lang="nl-BE" dirty="0"/>
              <a:t>Werk-privébalans en werktijden</a:t>
            </a:r>
          </a:p>
          <a:p>
            <a:r>
              <a:rPr lang="nl-BE" dirty="0"/>
              <a:t>Preventie van werkdruk en stress</a:t>
            </a:r>
          </a:p>
          <a:p>
            <a:r>
              <a:rPr lang="nl-BE" dirty="0"/>
              <a:t>Innovatie in de arbeidsorganisatie </a:t>
            </a:r>
            <a:r>
              <a:rPr lang="nl-BE" dirty="0" err="1"/>
              <a:t>ifv</a:t>
            </a:r>
            <a:r>
              <a:rPr lang="nl-BE" dirty="0"/>
              <a:t> leren en motivatie</a:t>
            </a:r>
          </a:p>
          <a:p>
            <a:endParaRPr lang="nl-BE" dirty="0"/>
          </a:p>
        </p:txBody>
      </p:sp>
    </p:spTree>
    <p:extLst>
      <p:ext uri="{BB962C8B-B14F-4D97-AF65-F5344CB8AC3E}">
        <p14:creationId xmlns:p14="http://schemas.microsoft.com/office/powerpoint/2010/main" val="2735397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922114"/>
          </a:xfrm>
        </p:spPr>
        <p:txBody>
          <a:bodyPr/>
          <a:lstStyle/>
          <a:p>
            <a:r>
              <a:rPr lang="nl-BE" dirty="0" smtClean="0"/>
              <a:t>Sectorconvenants en werkbaarheid</a:t>
            </a:r>
            <a:endParaRPr lang="nl-BE" dirty="0"/>
          </a:p>
        </p:txBody>
      </p:sp>
      <p:sp>
        <p:nvSpPr>
          <p:cNvPr id="3" name="Tijdelijke aanduiding voor inhoud 2"/>
          <p:cNvSpPr>
            <a:spLocks noGrp="1"/>
          </p:cNvSpPr>
          <p:nvPr>
            <p:ph idx="1"/>
          </p:nvPr>
        </p:nvSpPr>
        <p:spPr>
          <a:xfrm>
            <a:off x="611560" y="1412776"/>
            <a:ext cx="8229600" cy="4859137"/>
          </a:xfrm>
        </p:spPr>
        <p:txBody>
          <a:bodyPr/>
          <a:lstStyle/>
          <a:p>
            <a:r>
              <a:rPr lang="nl-BE" dirty="0" smtClean="0"/>
              <a:t>18 ESF-projecten rond werkbaarheid 2013 – 2015</a:t>
            </a:r>
          </a:p>
          <a:p>
            <a:r>
              <a:rPr lang="nl-BE" dirty="0" smtClean="0"/>
              <a:t>In 29 van de 33 sectorconvenants engagementen rond werkbaarheid voor de periode 2016 – 2017, in 20 sectorconvenants als aparte prioriteit </a:t>
            </a:r>
          </a:p>
          <a:p>
            <a:pPr lvl="1"/>
            <a:r>
              <a:rPr lang="nl-BE" dirty="0" smtClean="0"/>
              <a:t>Consolidering van werkbaarheid als thema in de sectorconvenants</a:t>
            </a:r>
          </a:p>
          <a:p>
            <a:pPr lvl="1"/>
            <a:r>
              <a:rPr lang="nl-BE" dirty="0" smtClean="0"/>
              <a:t>Aanleiding: terugdringen van personeelsverloop, langer aan het werk blijven en vermijden van vervroegde uitstroom</a:t>
            </a:r>
          </a:p>
          <a:p>
            <a:r>
              <a:rPr lang="nl-BE" dirty="0" smtClean="0"/>
              <a:t>22 resultaatsindicatoren rond werkbaarheid </a:t>
            </a:r>
            <a:br>
              <a:rPr lang="nl-BE" dirty="0" smtClean="0"/>
            </a:br>
            <a:endParaRPr lang="nl-BE" dirty="0" smtClean="0"/>
          </a:p>
          <a:p>
            <a:endParaRPr lang="nl-BE" dirty="0"/>
          </a:p>
        </p:txBody>
      </p:sp>
    </p:spTree>
    <p:extLst>
      <p:ext uri="{BB962C8B-B14F-4D97-AF65-F5344CB8AC3E}">
        <p14:creationId xmlns:p14="http://schemas.microsoft.com/office/powerpoint/2010/main" val="3239541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2286000" y="2274838"/>
            <a:ext cx="4572000" cy="2308324"/>
          </a:xfrm>
          <a:prstGeom prst="rect">
            <a:avLst/>
          </a:prstGeom>
        </p:spPr>
        <p:txBody>
          <a:bodyPr>
            <a:spAutoFit/>
          </a:bodyPr>
          <a:lstStyle/>
          <a:p>
            <a:endParaRPr lang="nl-BE" dirty="0"/>
          </a:p>
          <a:p>
            <a:endParaRPr lang="nl-BE" dirty="0"/>
          </a:p>
          <a:p>
            <a:r>
              <a:rPr lang="nl-BE" dirty="0"/>
              <a:t> </a:t>
            </a:r>
          </a:p>
          <a:p>
            <a:endParaRPr lang="nl-BE" dirty="0"/>
          </a:p>
          <a:p>
            <a:r>
              <a:rPr lang="nl-BE" dirty="0"/>
              <a:t>  </a:t>
            </a:r>
          </a:p>
          <a:p>
            <a:endParaRPr lang="nl-BE" dirty="0"/>
          </a:p>
          <a:p>
            <a:endParaRPr lang="nl-BE" dirty="0"/>
          </a:p>
          <a:p>
            <a:endParaRPr lang="nl-BE" dirty="0"/>
          </a:p>
        </p:txBody>
      </p:sp>
      <p:sp>
        <p:nvSpPr>
          <p:cNvPr id="7" name="Ovaal 6"/>
          <p:cNvSpPr/>
          <p:nvPr/>
        </p:nvSpPr>
        <p:spPr>
          <a:xfrm>
            <a:off x="2341709" y="1635081"/>
            <a:ext cx="2496208" cy="10842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BE"/>
          </a:p>
        </p:txBody>
      </p:sp>
      <p:sp>
        <p:nvSpPr>
          <p:cNvPr id="8" name="Ovaal 7"/>
          <p:cNvSpPr/>
          <p:nvPr/>
        </p:nvSpPr>
        <p:spPr>
          <a:xfrm>
            <a:off x="3624262" y="1721726"/>
            <a:ext cx="3599371" cy="1519453"/>
          </a:xfrm>
          <a:prstGeom prst="ellipse">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BE"/>
          </a:p>
        </p:txBody>
      </p:sp>
      <p:sp>
        <p:nvSpPr>
          <p:cNvPr id="9" name="Ovaal 8"/>
          <p:cNvSpPr/>
          <p:nvPr/>
        </p:nvSpPr>
        <p:spPr>
          <a:xfrm>
            <a:off x="1567858" y="2493104"/>
            <a:ext cx="2683671" cy="1342996"/>
          </a:xfrm>
          <a:prstGeom prst="ellipse">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BE"/>
          </a:p>
        </p:txBody>
      </p:sp>
      <p:sp>
        <p:nvSpPr>
          <p:cNvPr id="10" name="Ovaal 9"/>
          <p:cNvSpPr/>
          <p:nvPr/>
        </p:nvSpPr>
        <p:spPr>
          <a:xfrm>
            <a:off x="3347864" y="2599231"/>
            <a:ext cx="1621807" cy="908480"/>
          </a:xfrm>
          <a:prstGeom prst="ellipse">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nl-BE"/>
          </a:p>
        </p:txBody>
      </p:sp>
      <p:sp>
        <p:nvSpPr>
          <p:cNvPr id="11" name="Tekstvak 2"/>
          <p:cNvSpPr txBox="1">
            <a:spLocks noChangeArrowheads="1"/>
          </p:cNvSpPr>
          <p:nvPr/>
        </p:nvSpPr>
        <p:spPr bwMode="auto">
          <a:xfrm>
            <a:off x="2462428" y="2005730"/>
            <a:ext cx="1211728" cy="255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dirty="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1 ONDERZOEKEN</a:t>
            </a:r>
            <a:endParaRPr kumimoji="0" lang="nl-BE" altLang="nl-BE" sz="1800" b="0" i="0" u="none" strike="noStrike" cap="none" normalizeH="0" baseline="0" dirty="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5282912" y="2224277"/>
            <a:ext cx="137017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dirty="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2 SENSIBILISEREN </a:t>
            </a:r>
            <a:endParaRPr kumimoji="0" lang="nl-BE" altLang="nl-BE"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3"/>
          <p:cNvSpPr txBox="1">
            <a:spLocks noChangeArrowheads="1"/>
          </p:cNvSpPr>
          <p:nvPr/>
        </p:nvSpPr>
        <p:spPr bwMode="auto">
          <a:xfrm>
            <a:off x="3708949" y="2879256"/>
            <a:ext cx="923925" cy="228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dirty="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3 NETWERK</a:t>
            </a:r>
            <a:endParaRPr kumimoji="0" lang="nl-BE" altLang="nl-BE"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4"/>
          <p:cNvSpPr txBox="1">
            <a:spLocks noChangeArrowheads="1"/>
          </p:cNvSpPr>
          <p:nvPr/>
        </p:nvSpPr>
        <p:spPr bwMode="auto">
          <a:xfrm>
            <a:off x="2045922" y="2886936"/>
            <a:ext cx="1218600" cy="247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dirty="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4 ADVISEREN </a:t>
            </a:r>
            <a:endParaRPr kumimoji="0" lang="nl-BE" altLang="nl-BE" sz="1800" b="0" i="0" u="none" strike="noStrike" cap="none" normalizeH="0" baseline="0" dirty="0" smtClean="0">
              <a:ln>
                <a:noFill/>
              </a:ln>
              <a:solidFill>
                <a:schemeClr val="tx1"/>
              </a:solidFill>
              <a:effectLst/>
              <a:latin typeface="Arial" panose="020B0604020202020204" pitchFamily="34" charset="0"/>
            </a:endParaRPr>
          </a:p>
        </p:txBody>
      </p:sp>
      <p:sp>
        <p:nvSpPr>
          <p:cNvPr id="16" name="Text Box 1"/>
          <p:cNvSpPr txBox="1">
            <a:spLocks noChangeArrowheads="1"/>
          </p:cNvSpPr>
          <p:nvPr/>
        </p:nvSpPr>
        <p:spPr bwMode="auto">
          <a:xfrm>
            <a:off x="3674155" y="3777553"/>
            <a:ext cx="1163762"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dirty="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5 BEGELEIDEN</a:t>
            </a:r>
            <a:endParaRPr kumimoji="0" lang="nl-BE" altLang="nl-BE"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BE"/>
          </a:p>
        </p:txBody>
      </p:sp>
      <p:sp>
        <p:nvSpPr>
          <p:cNvPr id="18" name="Rectangle 13"/>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BE"/>
          </a:p>
        </p:txBody>
      </p:sp>
      <p:sp>
        <p:nvSpPr>
          <p:cNvPr id="19" name="Rectangle 15"/>
          <p:cNvSpPr>
            <a:spLocks noChangeArrowheads="1"/>
          </p:cNvSpPr>
          <p:nvPr/>
        </p:nvSpPr>
        <p:spPr bwMode="auto">
          <a:xfrm>
            <a:off x="0" y="914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100" b="0" i="0" u="none" strike="noStrike" cap="none" normalizeH="0" baseline="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nl-BE" altLang="nl-BE" sz="1800" b="0" i="0" u="none" strike="noStrike" cap="none" normalizeH="0" baseline="0" smtClean="0">
              <a:ln>
                <a:noFill/>
              </a:ln>
              <a:solidFill>
                <a:schemeClr val="tx1"/>
              </a:solidFill>
              <a:effectLst/>
              <a:latin typeface="Arial" panose="020B0604020202020204" pitchFamily="34" charset="0"/>
            </a:endParaRPr>
          </a:p>
        </p:txBody>
      </p:sp>
      <p:sp>
        <p:nvSpPr>
          <p:cNvPr id="20" name="Rectangle 16"/>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600" b="0" i="0" u="none" strike="noStrike" cap="none" normalizeH="0" baseline="0" smtClean="0">
                <a:ln>
                  <a:noFill/>
                </a:ln>
                <a:solidFill>
                  <a:schemeClr val="tx1"/>
                </a:solidFill>
                <a:effectLst/>
              </a:rPr>
              <a:t/>
            </a:r>
            <a:br>
              <a:rPr kumimoji="0" lang="nl-BE" altLang="nl-BE" sz="600" b="0" i="0" u="none" strike="noStrike" cap="none" normalizeH="0" baseline="0" smtClean="0">
                <a:ln>
                  <a:noFill/>
                </a:ln>
                <a:solidFill>
                  <a:schemeClr val="tx1"/>
                </a:solidFill>
                <a:effectLst/>
              </a:rPr>
            </a:br>
            <a:endParaRPr kumimoji="0" lang="nl-BE" altLang="nl-BE"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800" b="0" i="0" u="none" strike="noStrike" cap="none" normalizeH="0" baseline="0" smtClean="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100" b="0" i="0" u="none" strike="noStrike" cap="none" normalizeH="0" baseline="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BE" altLang="nl-BE" sz="1100" b="0" i="0" u="none" strike="noStrike" cap="none" normalizeH="0" baseline="0" smtClean="0">
                <a:ln>
                  <a:noFill/>
                </a:ln>
                <a:solidFill>
                  <a:srgbClr val="373736"/>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nl-BE" altLang="nl-BE"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a:spLocks noChangeArrowheads="1"/>
          </p:cNvSpPr>
          <p:nvPr/>
        </p:nvSpPr>
        <p:spPr bwMode="auto">
          <a:xfrm>
            <a:off x="-180528" y="246721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BE"/>
          </a:p>
        </p:txBody>
      </p:sp>
      <p:sp>
        <p:nvSpPr>
          <p:cNvPr id="23" name="Titel 1"/>
          <p:cNvSpPr>
            <a:spLocks noGrp="1"/>
          </p:cNvSpPr>
          <p:nvPr>
            <p:ph type="title"/>
          </p:nvPr>
        </p:nvSpPr>
        <p:spPr>
          <a:xfrm>
            <a:off x="457200" y="274638"/>
            <a:ext cx="8229600" cy="922114"/>
          </a:xfrm>
        </p:spPr>
        <p:txBody>
          <a:bodyPr/>
          <a:lstStyle/>
          <a:p>
            <a:r>
              <a:rPr lang="nl-BE" dirty="0" smtClean="0"/>
              <a:t>Acties rond werkbaarheid in de sectorconvenants (1) </a:t>
            </a:r>
            <a:endParaRPr lang="nl-BE" dirty="0"/>
          </a:p>
        </p:txBody>
      </p:sp>
      <p:sp>
        <p:nvSpPr>
          <p:cNvPr id="24" name="Ovaal 23"/>
          <p:cNvSpPr/>
          <p:nvPr/>
        </p:nvSpPr>
        <p:spPr>
          <a:xfrm>
            <a:off x="3133940" y="3401118"/>
            <a:ext cx="2014124" cy="10418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BE"/>
          </a:p>
        </p:txBody>
      </p:sp>
    </p:spTree>
    <p:extLst>
      <p:ext uri="{BB962C8B-B14F-4D97-AF65-F5344CB8AC3E}">
        <p14:creationId xmlns:p14="http://schemas.microsoft.com/office/powerpoint/2010/main" val="3180589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Acties rond werkbaarheid in de sectorconvenants (2)</a:t>
            </a:r>
            <a:endParaRPr lang="nl-BE" dirty="0"/>
          </a:p>
        </p:txBody>
      </p:sp>
      <p:sp>
        <p:nvSpPr>
          <p:cNvPr id="3" name="Tijdelijke aanduiding voor inhoud 2"/>
          <p:cNvSpPr>
            <a:spLocks noGrp="1"/>
          </p:cNvSpPr>
          <p:nvPr>
            <p:ph idx="1"/>
          </p:nvPr>
        </p:nvSpPr>
        <p:spPr>
          <a:xfrm>
            <a:off x="435772" y="1556792"/>
            <a:ext cx="8229600" cy="4859137"/>
          </a:xfrm>
        </p:spPr>
        <p:txBody>
          <a:bodyPr/>
          <a:lstStyle/>
          <a:p>
            <a:r>
              <a:rPr lang="nl-BE" b="1" dirty="0" smtClean="0"/>
              <a:t>Onderzoek: </a:t>
            </a:r>
            <a:r>
              <a:rPr lang="nl-BE" dirty="0" smtClean="0"/>
              <a:t>Behoefte aan meer sectorspecifieke gegevens of oplossingen mbt werkbaarheid</a:t>
            </a:r>
          </a:p>
          <a:p>
            <a:r>
              <a:rPr lang="nl-BE" dirty="0" smtClean="0"/>
              <a:t>Grootste inzet (en creativiteit) in het </a:t>
            </a:r>
            <a:r>
              <a:rPr lang="nl-BE" b="1" dirty="0" smtClean="0"/>
              <a:t>sensibiliseren</a:t>
            </a:r>
            <a:r>
              <a:rPr lang="nl-BE" dirty="0" smtClean="0"/>
              <a:t> via brochures, websites, nieuwsbrieven, informatiesessies, “</a:t>
            </a:r>
            <a:r>
              <a:rPr lang="nl-BE" dirty="0" err="1" smtClean="0"/>
              <a:t>werkbaarheidsmailings</a:t>
            </a:r>
            <a:r>
              <a:rPr lang="nl-BE" dirty="0" smtClean="0"/>
              <a:t>”…</a:t>
            </a:r>
            <a:br>
              <a:rPr lang="nl-BE" dirty="0" smtClean="0"/>
            </a:br>
            <a:r>
              <a:rPr lang="nl-BE" dirty="0" smtClean="0"/>
              <a:t>Een </a:t>
            </a:r>
            <a:r>
              <a:rPr lang="nl-BE" b="1" dirty="0" smtClean="0"/>
              <a:t>veelheid aan inhoud </a:t>
            </a:r>
            <a:r>
              <a:rPr lang="nl-BE" dirty="0" smtClean="0"/>
              <a:t>varieert van leeftijdspiramide, kwaliteit van de arbeid, welzijn op het werk, CAO104, langere loopbanen, stress, de generatiekloof, tijdskrediet, …</a:t>
            </a:r>
          </a:p>
          <a:p>
            <a:endParaRPr lang="nl-BE" dirty="0"/>
          </a:p>
        </p:txBody>
      </p:sp>
    </p:spTree>
    <p:extLst>
      <p:ext uri="{BB962C8B-B14F-4D97-AF65-F5344CB8AC3E}">
        <p14:creationId xmlns:p14="http://schemas.microsoft.com/office/powerpoint/2010/main" val="136958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Acties rond werkbaarheid in de sectorconvenants (3)</a:t>
            </a:r>
            <a:endParaRPr lang="nl-BE" dirty="0"/>
          </a:p>
        </p:txBody>
      </p:sp>
      <p:sp>
        <p:nvSpPr>
          <p:cNvPr id="3" name="Tijdelijke aanduiding voor inhoud 2"/>
          <p:cNvSpPr>
            <a:spLocks noGrp="1"/>
          </p:cNvSpPr>
          <p:nvPr>
            <p:ph idx="1"/>
          </p:nvPr>
        </p:nvSpPr>
        <p:spPr>
          <a:xfrm>
            <a:off x="343576" y="1556792"/>
            <a:ext cx="8229600" cy="4859137"/>
          </a:xfrm>
        </p:spPr>
        <p:txBody>
          <a:bodyPr/>
          <a:lstStyle/>
          <a:p>
            <a:r>
              <a:rPr lang="nl-BE" b="1" dirty="0" smtClean="0"/>
              <a:t>Netwerken</a:t>
            </a:r>
            <a:r>
              <a:rPr lang="nl-BE" dirty="0" smtClean="0"/>
              <a:t> opzetten en onderhouden </a:t>
            </a:r>
            <a:endParaRPr lang="nl-BE" dirty="0"/>
          </a:p>
          <a:p>
            <a:pPr lvl="1"/>
            <a:r>
              <a:rPr lang="nl-BE" dirty="0" smtClean="0"/>
              <a:t>Werkgroepen duurzame loopbanen/50+ aan het werk krijgen/houden;</a:t>
            </a:r>
          </a:p>
          <a:p>
            <a:pPr lvl="1"/>
            <a:r>
              <a:rPr lang="nl-BE" dirty="0" smtClean="0"/>
              <a:t>Maandelijkse Leerwerkavonden;</a:t>
            </a:r>
          </a:p>
          <a:p>
            <a:pPr lvl="1"/>
            <a:r>
              <a:rPr lang="nl-BE" dirty="0" smtClean="0"/>
              <a:t>Ronde tafelgesprekken; </a:t>
            </a:r>
          </a:p>
          <a:p>
            <a:pPr lvl="1"/>
            <a:r>
              <a:rPr lang="nl-BE" dirty="0" smtClean="0"/>
              <a:t>Klankbord bij elkaar zoeken;</a:t>
            </a:r>
          </a:p>
          <a:p>
            <a:pPr lvl="1"/>
            <a:r>
              <a:rPr lang="nl-BE" dirty="0" smtClean="0"/>
              <a:t>Ervaringsuitwisseling werkgroepen;</a:t>
            </a:r>
          </a:p>
          <a:p>
            <a:pPr lvl="1"/>
            <a:r>
              <a:rPr lang="nl-BE" dirty="0" smtClean="0"/>
              <a:t>Opzetten werkbaarheidsbistro’s;</a:t>
            </a:r>
          </a:p>
          <a:p>
            <a:pPr lvl="1"/>
            <a:r>
              <a:rPr lang="nl-BE" dirty="0" smtClean="0"/>
              <a:t>Opzetten van lerende en ondersteunende netwerken</a:t>
            </a:r>
            <a:br>
              <a:rPr lang="nl-BE" dirty="0" smtClean="0"/>
            </a:br>
            <a:endParaRPr lang="nl-BE" dirty="0" smtClean="0"/>
          </a:p>
          <a:p>
            <a:endParaRPr lang="nl-BE" dirty="0"/>
          </a:p>
        </p:txBody>
      </p:sp>
    </p:spTree>
    <p:extLst>
      <p:ext uri="{BB962C8B-B14F-4D97-AF65-F5344CB8AC3E}">
        <p14:creationId xmlns:p14="http://schemas.microsoft.com/office/powerpoint/2010/main" val="4249330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2465" y="260648"/>
            <a:ext cx="8229600" cy="922114"/>
          </a:xfrm>
        </p:spPr>
        <p:txBody>
          <a:bodyPr/>
          <a:lstStyle/>
          <a:p>
            <a:r>
              <a:rPr lang="nl-BE" dirty="0" smtClean="0"/>
              <a:t>Acties rond werkbaarheid in de sectorconvenants (4)</a:t>
            </a:r>
            <a:endParaRPr lang="nl-BE" dirty="0"/>
          </a:p>
        </p:txBody>
      </p:sp>
      <p:sp>
        <p:nvSpPr>
          <p:cNvPr id="3" name="Tijdelijke aanduiding voor inhoud 2"/>
          <p:cNvSpPr>
            <a:spLocks noGrp="1"/>
          </p:cNvSpPr>
          <p:nvPr>
            <p:ph idx="1"/>
          </p:nvPr>
        </p:nvSpPr>
        <p:spPr>
          <a:xfrm>
            <a:off x="377160" y="1340768"/>
            <a:ext cx="8496944" cy="3254350"/>
          </a:xfrm>
        </p:spPr>
        <p:txBody>
          <a:bodyPr/>
          <a:lstStyle/>
          <a:p>
            <a:pPr marL="342900" lvl="1" indent="-342900"/>
            <a:r>
              <a:rPr lang="nl-BE" sz="2800" dirty="0" smtClean="0"/>
              <a:t>Concrete </a:t>
            </a:r>
            <a:r>
              <a:rPr lang="nl-BE" sz="2800" b="1" dirty="0" smtClean="0"/>
              <a:t>advisering</a:t>
            </a:r>
            <a:r>
              <a:rPr lang="nl-BE" sz="2800" dirty="0" smtClean="0"/>
              <a:t>sopdrachten : </a:t>
            </a:r>
          </a:p>
          <a:p>
            <a:pPr marL="742950" lvl="2" indent="-342900"/>
            <a:r>
              <a:rPr lang="nl-BE" sz="2400" dirty="0" smtClean="0"/>
              <a:t>Online tips &amp; tricks rond werkbaarheid ,welzijn op het werk,…</a:t>
            </a:r>
          </a:p>
          <a:p>
            <a:pPr marL="742950" lvl="2" indent="-342900"/>
            <a:r>
              <a:rPr lang="nl-BE" sz="2400" dirty="0" smtClean="0"/>
              <a:t>Opleidingen ergonomie, stresspreventie, veiligheid /werk, slaaptraining,…</a:t>
            </a:r>
          </a:p>
          <a:p>
            <a:pPr marL="742950" lvl="2" indent="-342900"/>
            <a:r>
              <a:rPr lang="nl-BE" sz="2400" dirty="0" smtClean="0">
                <a:ea typeface="ＭＳ Ｐゴシック" pitchFamily="-97" charset="-128"/>
                <a:cs typeface="ＭＳ Ｐゴシック" pitchFamily="-97" charset="-128"/>
              </a:rPr>
              <a:t>Workshops “acties </a:t>
            </a:r>
            <a:r>
              <a:rPr lang="nl-BE" sz="2400" dirty="0">
                <a:ea typeface="ＭＳ Ｐゴシック" pitchFamily="-97" charset="-128"/>
                <a:cs typeface="ＭＳ Ｐゴシック" pitchFamily="-97" charset="-128"/>
              </a:rPr>
              <a:t>rond </a:t>
            </a:r>
            <a:r>
              <a:rPr lang="nl-BE" sz="2400" dirty="0" smtClean="0">
                <a:ea typeface="ＭＳ Ｐゴシック" pitchFamily="-97" charset="-128"/>
                <a:cs typeface="ＭＳ Ｐゴシック" pitchFamily="-97" charset="-128"/>
              </a:rPr>
              <a:t>werkbaarheid”. </a:t>
            </a:r>
          </a:p>
          <a:p>
            <a:pPr marL="742950" lvl="2" indent="-342900"/>
            <a:r>
              <a:rPr lang="nl-BE" sz="2400" dirty="0" smtClean="0"/>
              <a:t>Actieplannen uitrollen /vorige (psychosociale) onderzoeken;</a:t>
            </a:r>
          </a:p>
          <a:p>
            <a:pPr marL="742950" lvl="2" indent="-342900"/>
            <a:r>
              <a:rPr lang="nl-BE" sz="2400" dirty="0" smtClean="0"/>
              <a:t>Uitbouw van een structurele dienstverlening rond werkbaarheid of aanspreekpunt “heroriëntering loopbaan bij verminderd werkvermogen” </a:t>
            </a:r>
          </a:p>
          <a:p>
            <a:pPr marL="742950" lvl="2" indent="-342900"/>
            <a:r>
              <a:rPr lang="nl-BE" sz="2400" b="1" dirty="0" smtClean="0"/>
              <a:t>Peter-Meterschapsprojecten (17)</a:t>
            </a:r>
            <a:endParaRPr lang="nl-BE" sz="2400" b="1" dirty="0"/>
          </a:p>
          <a:p>
            <a:pPr marL="0" indent="0">
              <a:buNone/>
            </a:pPr>
            <a:endParaRPr lang="nl-BE" sz="2400" dirty="0" smtClean="0"/>
          </a:p>
          <a:p>
            <a:pPr marL="457200" lvl="1" indent="0">
              <a:buNone/>
            </a:pPr>
            <a:r>
              <a:rPr lang="nl-BE" dirty="0" smtClean="0"/>
              <a:t/>
            </a:r>
            <a:br>
              <a:rPr lang="nl-BE" dirty="0" smtClean="0"/>
            </a:br>
            <a:endParaRPr lang="nl-BE" dirty="0" smtClean="0"/>
          </a:p>
          <a:p>
            <a:endParaRPr lang="nl-BE" dirty="0"/>
          </a:p>
        </p:txBody>
      </p:sp>
    </p:spTree>
    <p:extLst>
      <p:ext uri="{BB962C8B-B14F-4D97-AF65-F5344CB8AC3E}">
        <p14:creationId xmlns:p14="http://schemas.microsoft.com/office/powerpoint/2010/main" val="342917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4_02_ppt_WSE-Vlaamse-Overheid">
  <a:themeElements>
    <a:clrScheme name="2014">
      <a:dk1>
        <a:srgbClr val="3F3F3F"/>
      </a:dk1>
      <a:lt1>
        <a:srgbClr val="FFFFFF"/>
      </a:lt1>
      <a:dk2>
        <a:srgbClr val="3F3F3F"/>
      </a:dk2>
      <a:lt2>
        <a:srgbClr val="FFFFFF"/>
      </a:lt2>
      <a:accent1>
        <a:srgbClr val="31B7BC"/>
      </a:accent1>
      <a:accent2>
        <a:srgbClr val="E69B1E"/>
      </a:accent2>
      <a:accent3>
        <a:srgbClr val="BE50A7"/>
      </a:accent3>
      <a:accent4>
        <a:srgbClr val="C9D010"/>
      </a:accent4>
      <a:accent5>
        <a:srgbClr val="24789C"/>
      </a:accent5>
      <a:accent6>
        <a:srgbClr val="FFEB00"/>
      </a:accent6>
      <a:hlink>
        <a:srgbClr val="A5A5A5"/>
      </a:hlink>
      <a:folHlink>
        <a:srgbClr val="A5A5A5"/>
      </a:folHlink>
    </a:clrScheme>
    <a:fontScheme name="2014">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2016 Werkbaarheid" id="{83059718-3979-4821-B903-847615E91396}" vid="{A2E296A3-688F-450A-A90C-871930A9BF77}"/>
    </a:ext>
  </a:extLst>
</a:theme>
</file>

<file path=ppt/theme/theme2.xml><?xml version="1.0" encoding="utf-8"?>
<a:theme xmlns:a="http://schemas.openxmlformats.org/drawingml/2006/main" name="Office-thema">
  <a:themeElements>
    <a:clrScheme name="2014">
      <a:dk1>
        <a:srgbClr val="3F3F3F"/>
      </a:dk1>
      <a:lt1>
        <a:srgbClr val="FFFFFF"/>
      </a:lt1>
      <a:dk2>
        <a:srgbClr val="3F3F3F"/>
      </a:dk2>
      <a:lt2>
        <a:srgbClr val="FFFFFF"/>
      </a:lt2>
      <a:accent1>
        <a:srgbClr val="31B7BC"/>
      </a:accent1>
      <a:accent2>
        <a:srgbClr val="E69B1E"/>
      </a:accent2>
      <a:accent3>
        <a:srgbClr val="BE50A7"/>
      </a:accent3>
      <a:accent4>
        <a:srgbClr val="C9D010"/>
      </a:accent4>
      <a:accent5>
        <a:srgbClr val="24789C"/>
      </a:accent5>
      <a:accent6>
        <a:srgbClr val="FFEB00"/>
      </a:accent6>
      <a:hlink>
        <a:srgbClr val="A5A5A5"/>
      </a:hlink>
      <a:folHlink>
        <a:srgbClr val="A5A5A5"/>
      </a:folHlink>
    </a:clrScheme>
    <a:fontScheme name="2014">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19bb4db8f234648b3e23803b44e1a22 xmlns="7a2e3783-fe9a-4a2f-bbf4-debb4ac58a5c">
      <Terms xmlns="http://schemas.microsoft.com/office/infopath/2007/PartnerControls"/>
    </p19bb4db8f234648b3e23803b44e1a22>
    <Jaar xmlns="7a2e3783-fe9a-4a2f-bbf4-debb4ac58a5c">2014</Jaar>
    <Communicatie xmlns="359bc34f-fd95-416b-999c-325e5ddad732">Presentaties</Communicatie>
    <TaxCatchAll xmlns="7a2e3783-fe9a-4a2f-bbf4-debb4ac58a5c">
      <Value>120</Value>
      <Value>67</Value>
    </TaxCatchAll>
    <f0e0545cc67c49e18fd14fa52eb8b906 xmlns="7a2e3783-fe9a-4a2f-bbf4-debb4ac58a5c">
      <Terms xmlns="http://schemas.microsoft.com/office/infopath/2007/PartnerControls"/>
    </f0e0545cc67c49e18fd14fa52eb8b906>
    <m1c1c7f8295d41ef981b859ff3342706 xmlns="7a2e3783-fe9a-4a2f-bbf4-debb4ac58a5c">
      <Terms xmlns="http://schemas.microsoft.com/office/infopath/2007/PartnerControls">
        <TermInfo xmlns="http://schemas.microsoft.com/office/infopath/2007/PartnerControls">
          <TermName xmlns="http://schemas.microsoft.com/office/infopath/2007/PartnerControls">Departement</TermName>
          <TermId xmlns="http://schemas.microsoft.com/office/infopath/2007/PartnerControls">e0a3085a-a896-4c9d-8554-4b00ede68cdd</TermId>
        </TermInfo>
      </Terms>
    </m1c1c7f8295d41ef981b859ff3342706>
    <i65be3971a7447f690f0cd0953123e0a xmlns="7a2e3783-fe9a-4a2f-bbf4-debb4ac58a5c">
      <Terms xmlns="http://schemas.microsoft.com/office/infopath/2007/PartnerControls"/>
    </i65be3971a7447f690f0cd0953123e0a>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A661C3DB63F48A1C595A57243D769008A14A57D2BEB274DBF4C8D9C5B31334D" ma:contentTypeVersion="11" ma:contentTypeDescription="Basisdocument op basis van het nieuwe metadataplan" ma:contentTypeScope="" ma:versionID="edac03210176e0bd39bfc1c5482b6e3d">
  <xsd:schema xmlns:xsd="http://www.w3.org/2001/XMLSchema" xmlns:xs="http://www.w3.org/2001/XMLSchema" xmlns:p="http://schemas.microsoft.com/office/2006/metadata/properties" xmlns:ns2="7a2e3783-fe9a-4a2f-bbf4-debb4ac58a5c" xmlns:ns3="359bc34f-fd95-416b-999c-325e5ddad732" targetNamespace="http://schemas.microsoft.com/office/2006/metadata/properties" ma:root="true" ma:fieldsID="5dea539387edb88b3a4f87d4853a049e" ns2:_="" ns3:_="">
    <xsd:import namespace="7a2e3783-fe9a-4a2f-bbf4-debb4ac58a5c"/>
    <xsd:import namespace="359bc34f-fd95-416b-999c-325e5ddad732"/>
    <xsd:element name="properties">
      <xsd:complexType>
        <xsd:sequence>
          <xsd:element name="documentManagement">
            <xsd:complexType>
              <xsd:all>
                <xsd:element ref="ns2:m1c1c7f8295d41ef981b859ff3342706" minOccurs="0"/>
                <xsd:element ref="ns2:TaxCatchAll" minOccurs="0"/>
                <xsd:element ref="ns2:TaxCatchAllLabel" minOccurs="0"/>
                <xsd:element ref="ns2:p19bb4db8f234648b3e23803b44e1a22" minOccurs="0"/>
                <xsd:element ref="ns2:i65be3971a7447f690f0cd0953123e0a" minOccurs="0"/>
                <xsd:element ref="ns2:Jaar" minOccurs="0"/>
                <xsd:element ref="ns2:f0e0545cc67c49e18fd14fa52eb8b906" minOccurs="0"/>
                <xsd:element ref="ns3:Communicati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2e3783-fe9a-4a2f-bbf4-debb4ac58a5c" elementFormDefault="qualified">
    <xsd:import namespace="http://schemas.microsoft.com/office/2006/documentManagement/types"/>
    <xsd:import namespace="http://schemas.microsoft.com/office/infopath/2007/PartnerControls"/>
    <xsd:element name="m1c1c7f8295d41ef981b859ff3342706" ma:index="7" ma:taxonomy="true" ma:internalName="m1c1c7f8295d41ef981b859ff3342706" ma:taxonomyFieldName="AfdelingTeam" ma:displayName="Afdeling / Team" ma:default="" ma:fieldId="{61c1c7f8-295d-41ef-981b-859ff3342706}" ma:sspId="e72cec57-dc3f-4e2d-aa58-787a1f1f7a49" ma:termSetId="fd4b94c2-abd4-4ed5-b41a-958413b70656" ma:anchorId="00000000-0000-0000-0000-000000000000" ma:open="false" ma:isKeyword="false">
      <xsd:complexType>
        <xsd:sequence>
          <xsd:element ref="pc:Terms" minOccurs="0" maxOccurs="1"/>
        </xsd:sequence>
      </xsd:complexType>
    </xsd:element>
    <xsd:element name="TaxCatchAll" ma:index="8" nillable="true" ma:displayName="Taxonomy Catch All Column" ma:description="" ma:hidden="true" ma:list="{8a186382-e4e9-428e-9807-86133d8c668c}" ma:internalName="TaxCatchAll" ma:showField="CatchAllData" ma:web="7a2e3783-fe9a-4a2f-bbf4-debb4ac58a5c">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8a186382-e4e9-428e-9807-86133d8c668c}" ma:internalName="TaxCatchAllLabel" ma:readOnly="true" ma:showField="CatchAllDataLabel" ma:web="7a2e3783-fe9a-4a2f-bbf4-debb4ac58a5c">
      <xsd:complexType>
        <xsd:complexContent>
          <xsd:extension base="dms:MultiChoiceLookup">
            <xsd:sequence>
              <xsd:element name="Value" type="dms:Lookup" maxOccurs="unbounded" minOccurs="0" nillable="true"/>
            </xsd:sequence>
          </xsd:extension>
        </xsd:complexContent>
      </xsd:complexType>
    </xsd:element>
    <xsd:element name="p19bb4db8f234648b3e23803b44e1a22" ma:index="12" nillable="true" ma:taxonomy="true" ma:internalName="p19bb4db8f234648b3e23803b44e1a22" ma:taxonomyFieldName="WSEMaterie" ma:displayName="Materie" ma:readOnly="false" ma:default="" ma:fieldId="{919bb4db-8f23-4648-b3e2-3803b44e1a22}" ma:taxonomyMulti="true" ma:sspId="e72cec57-dc3f-4e2d-aa58-787a1f1f7a49" ma:termSetId="26256111-4d6d-43b9-bd47-c43be0378248" ma:anchorId="00000000-0000-0000-0000-000000000000" ma:open="false" ma:isKeyword="false">
      <xsd:complexType>
        <xsd:sequence>
          <xsd:element ref="pc:Terms" minOccurs="0" maxOccurs="1"/>
        </xsd:sequence>
      </xsd:complexType>
    </xsd:element>
    <xsd:element name="i65be3971a7447f690f0cd0953123e0a" ma:index="14" nillable="true" ma:taxonomy="true" ma:internalName="i65be3971a7447f690f0cd0953123e0a" ma:taxonomyFieldName="TypeDocument" ma:displayName="Type Document" ma:readOnly="false" ma:default="" ma:fieldId="{265be397-1a74-47f6-90f0-cd0953123e0a}" ma:taxonomyMulti="true" ma:sspId="e72cec57-dc3f-4e2d-aa58-787a1f1f7a49" ma:termSetId="a76d6c23-9071-426a-b0f2-7652edbf85d3" ma:anchorId="00000000-0000-0000-0000-000000000000" ma:open="false" ma:isKeyword="false">
      <xsd:complexType>
        <xsd:sequence>
          <xsd:element ref="pc:Terms" minOccurs="0" maxOccurs="1"/>
        </xsd:sequence>
      </xsd:complexType>
    </xsd:element>
    <xsd:element name="Jaar" ma:index="17" nillable="true" ma:displayName="Jaar" ma:format="Dropdown" ma:internalName="Jaar">
      <xsd:simpleType>
        <xsd:union memberTypes="dms:Text">
          <xsd:simpleType>
            <xsd:restriction base="dms:Choice">
              <xsd:enumeration value="2007"/>
              <xsd:enumeration value="2008"/>
              <xsd:enumeration value="2009"/>
              <xsd:enumeration value="2010"/>
              <xsd:enumeration value="2011"/>
              <xsd:enumeration value="2012"/>
              <xsd:enumeration value="2013"/>
              <xsd:enumeration value="2014"/>
              <xsd:enumeration value="2015"/>
              <xsd:enumeration value="2016"/>
              <xsd:enumeration value="2017"/>
            </xsd:restriction>
          </xsd:simpleType>
        </xsd:union>
      </xsd:simpleType>
    </xsd:element>
    <xsd:element name="f0e0545cc67c49e18fd14fa52eb8b906" ma:index="18" nillable="true" ma:taxonomy="true" ma:internalName="f0e0545cc67c49e18fd14fa52eb8b906" ma:taxonomyFieldName="ExterneAuteurs" ma:displayName="Externe Auteurs" ma:default="" ma:fieldId="{f0e0545c-c67c-49e1-8fd1-4fa52eb8b906}" ma:taxonomyMulti="true" ma:sspId="e72cec57-dc3f-4e2d-aa58-787a1f1f7a49" ma:termSetId="83a20cbf-ccb5-46df-a195-bf192fd2751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59bc34f-fd95-416b-999c-325e5ddad732" elementFormDefault="qualified">
    <xsd:import namespace="http://schemas.microsoft.com/office/2006/documentManagement/types"/>
    <xsd:import namespace="http://schemas.microsoft.com/office/infopath/2007/PartnerControls"/>
    <xsd:element name="Communicatie" ma:index="20" nillable="true" ma:displayName="Rubriek" ma:default="Agenda" ma:format="Dropdown" ma:internalName="Communicatie">
      <xsd:simpleType>
        <xsd:restriction base="dms:Choice">
          <xsd:enumeration value="Agenda"/>
          <xsd:enumeration value="Extern (zonder band)"/>
          <xsd:enumeration value="Extern (met band)"/>
          <xsd:enumeration value="PLOEG"/>
          <xsd:enumeration value="E-mail signatuur"/>
          <xsd:enumeration value="Fax"/>
          <xsd:enumeration value="Nota"/>
          <xsd:enumeration value="Persmededeling"/>
          <xsd:enumeration value="Presentatie"/>
          <xsd:enumeration value="Omzendbrief"/>
          <xsd:enumeration value="Wetgeving"/>
          <xsd:enumeration value="Uitnodiging internationaal"/>
          <xsd:enumeration value="Uitnodiging nationaal"/>
          <xsd:enumeration value="Verslag"/>
          <xsd:enumeration value="Oude Huisstijl"/>
          <xsd:enumeration value="Sjablonen minister Muyters"/>
          <xsd:enumeration value="Publicatie met voorblad en colofon"/>
          <xsd:enumeration value="Banners en logo's"/>
          <xsd:enumeration value="Financiële sjablonen"/>
          <xsd:enumeration value="Modelnota’s agenderingen"/>
          <xsd:enumeration value="Sjablonen minister Homan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Inhoudstype"/>
        <xsd:element ref="dc:title" minOccurs="0" maxOccurs="1" ma:index="1" ma:displayName="Titel"/>
        <xsd:element ref="dc:subject" minOccurs="0" maxOccurs="1"/>
        <xsd:element ref="dc:description" minOccurs="0" maxOccurs="1" ma:index="2" ma:displayName="Opmerkingen"/>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D58114-AE38-4521-9015-F6E84FD5B8DC}">
  <ds:schemaRefs>
    <ds:schemaRef ds:uri="http://schemas.microsoft.com/sharepoint/v3/contenttype/forms"/>
  </ds:schemaRefs>
</ds:datastoreItem>
</file>

<file path=customXml/itemProps2.xml><?xml version="1.0" encoding="utf-8"?>
<ds:datastoreItem xmlns:ds="http://schemas.openxmlformats.org/officeDocument/2006/customXml" ds:itemID="{35138EC1-B6CE-476E-82DE-0AF73A7C2295}">
  <ds:schemaRefs>
    <ds:schemaRef ds:uri="http://purl.org/dc/elements/1.1/"/>
    <ds:schemaRef ds:uri="http://schemas.microsoft.com/office/2006/documentManagement/types"/>
    <ds:schemaRef ds:uri="http://schemas.openxmlformats.org/package/2006/metadata/core-properties"/>
    <ds:schemaRef ds:uri="http://purl.org/dc/dcmitype/"/>
    <ds:schemaRef ds:uri="http://purl.org/dc/terms/"/>
    <ds:schemaRef ds:uri="7a2e3783-fe9a-4a2f-bbf4-debb4ac58a5c"/>
    <ds:schemaRef ds:uri="http://schemas.microsoft.com/office/2006/metadata/properties"/>
    <ds:schemaRef ds:uri="http://schemas.microsoft.com/office/infopath/2007/PartnerControls"/>
    <ds:schemaRef ds:uri="359bc34f-fd95-416b-999c-325e5ddad732"/>
    <ds:schemaRef ds:uri="http://www.w3.org/XML/1998/namespace"/>
  </ds:schemaRefs>
</ds:datastoreItem>
</file>

<file path=customXml/itemProps3.xml><?xml version="1.0" encoding="utf-8"?>
<ds:datastoreItem xmlns:ds="http://schemas.openxmlformats.org/officeDocument/2006/customXml" ds:itemID="{6803044E-7AD0-40CC-B2EF-78CD68A04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2e3783-fe9a-4a2f-bbf4-debb4ac58a5c"/>
    <ds:schemaRef ds:uri="359bc34f-fd95-416b-999c-325e5ddad7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2016 Werkbaarheid</Template>
  <TotalTime>541</TotalTime>
  <Words>677</Words>
  <Application>Microsoft Office PowerPoint</Application>
  <PresentationFormat>Diavoorstelling (4:3)</PresentationFormat>
  <Paragraphs>107</Paragraphs>
  <Slides>13</Slides>
  <Notes>13</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2014_02_ppt_WSE-Vlaamse-Overheid</vt:lpstr>
      <vt:lpstr>Werkbaarheid  IN DE sectorCONVENANTS</vt:lpstr>
      <vt:lpstr>Sectorconvenants als hefboom</vt:lpstr>
      <vt:lpstr>Sectorconvenants in cijfers en aanpak</vt:lpstr>
      <vt:lpstr>Definitie ‘werkbaar werk’</vt:lpstr>
      <vt:lpstr>Sectorconvenants en werkbaarheid</vt:lpstr>
      <vt:lpstr>Acties rond werkbaarheid in de sectorconvenants (1) </vt:lpstr>
      <vt:lpstr>Acties rond werkbaarheid in de sectorconvenants (2)</vt:lpstr>
      <vt:lpstr>Acties rond werkbaarheid in de sectorconvenants (3)</vt:lpstr>
      <vt:lpstr>Acties rond werkbaarheid in de sectorconvenants (4)</vt:lpstr>
      <vt:lpstr>Acties rond werkbaarheid in de sectorconvenants (4)</vt:lpstr>
      <vt:lpstr>Conclusies (1) </vt:lpstr>
      <vt:lpstr>Conclusies (2) </vt:lpstr>
      <vt:lpstr>Hoe een systematische werkbaarheidsaanpak formuleren in een sectorconvenant? </vt:lpstr>
    </vt:vector>
  </TitlesOfParts>
  <Company>Vlaamse overheid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Werkbaarheid  IN DE sectorCONVENANTS</dc:title>
  <dc:creator>Himpens, Annie</dc:creator>
  <cp:lastModifiedBy>Leen Muys</cp:lastModifiedBy>
  <cp:revision>80</cp:revision>
  <cp:lastPrinted>2016-03-11T13:46:25Z</cp:lastPrinted>
  <dcterms:created xsi:type="dcterms:W3CDTF">2016-03-08T08:46:34Z</dcterms:created>
  <dcterms:modified xsi:type="dcterms:W3CDTF">2016-03-21T10:18:00Z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0x010100858A661C3DB63F48A1C595A57243D769008A14A57D2BEB274DBF4C8D9C5B31334D</vt:lpwstr>
  </property>
  <property fmtid="{D5CDD505-2E9C-101B-9397-08002B2CF9AE}" pid="3" name="ee7fe41ad3b343979a7c3821243045dc">
    <vt:lpwstr>2014|d4ae3f4b-888d-47d9-afce-d111b46a6f3c</vt:lpwstr>
  </property>
  <property fmtid="{D5CDD505-2E9C-101B-9397-08002B2CF9AE}" pid="4" name="WSEMaterie">
    <vt:lpwstr/>
  </property>
  <property fmtid="{D5CDD505-2E9C-101B-9397-08002B2CF9AE}" pid="5" name="ExterneAuteurs">
    <vt:lpwstr/>
  </property>
  <property fmtid="{D5CDD505-2E9C-101B-9397-08002B2CF9AE}" pid="6" name="TypeDocument">
    <vt:lpwstr/>
  </property>
  <property fmtid="{D5CDD505-2E9C-101B-9397-08002B2CF9AE}" pid="7" name="DocumentJaar">
    <vt:lpwstr>120;#2014|d4ae3f4b-888d-47d9-afce-d111b46a6f3c</vt:lpwstr>
  </property>
  <property fmtid="{D5CDD505-2E9C-101B-9397-08002B2CF9AE}" pid="8" name="AfdelingTeam">
    <vt:lpwstr>67;#Departement|e0a3085a-a896-4c9d-8554-4b00ede68cdd</vt:lpwstr>
  </property>
  <property fmtid="{D5CDD505-2E9C-101B-9397-08002B2CF9AE}" pid="9" name="Order">
    <vt:r8>18000</vt:r8>
  </property>
</Properties>
</file>